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9"/>
  </p:notesMasterIdLst>
  <p:sldIdLst>
    <p:sldId id="256" r:id="rId2"/>
    <p:sldId id="257" r:id="rId3"/>
    <p:sldId id="259" r:id="rId4"/>
    <p:sldId id="265" r:id="rId5"/>
    <p:sldId id="266" r:id="rId6"/>
    <p:sldId id="275" r:id="rId7"/>
    <p:sldId id="261" r:id="rId8"/>
    <p:sldId id="260" r:id="rId9"/>
    <p:sldId id="274" r:id="rId10"/>
    <p:sldId id="281" r:id="rId11"/>
    <p:sldId id="284" r:id="rId12"/>
    <p:sldId id="278" r:id="rId13"/>
    <p:sldId id="262" r:id="rId14"/>
    <p:sldId id="279" r:id="rId15"/>
    <p:sldId id="271" r:id="rId16"/>
    <p:sldId id="282" r:id="rId17"/>
    <p:sldId id="270" r:id="rId18"/>
    <p:sldId id="283" r:id="rId19"/>
    <p:sldId id="263" r:id="rId20"/>
    <p:sldId id="285" r:id="rId21"/>
    <p:sldId id="286" r:id="rId22"/>
    <p:sldId id="267" r:id="rId23"/>
    <p:sldId id="287" r:id="rId24"/>
    <p:sldId id="268" r:id="rId25"/>
    <p:sldId id="289" r:id="rId26"/>
    <p:sldId id="288" r:id="rId27"/>
    <p:sldId id="273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775DCB02-9BB8-47FD-8907-85C794F793BA}" styleName="Designformatvorlage 1 - Akz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44" autoAdjust="0"/>
    <p:restoredTop sz="73655" autoAdjust="0"/>
  </p:normalViewPr>
  <p:slideViewPr>
    <p:cSldViewPr snapToGrid="0">
      <p:cViewPr>
        <p:scale>
          <a:sx n="66" d="100"/>
          <a:sy n="66" d="100"/>
        </p:scale>
        <p:origin x="894" y="-15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47397A9-424C-4D01-9E12-76A05569452B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31E3A713-FCD2-48C3-8E1D-B968B6A78248}">
      <dgm:prSet phldrT="[Text]" custT="1"/>
      <dgm:spPr>
        <a:solidFill>
          <a:schemeClr val="accent4">
            <a:lumMod val="40000"/>
            <a:lumOff val="60000"/>
          </a:schemeClr>
        </a:solidFill>
      </dgm:spPr>
      <dgm:t>
        <a:bodyPr/>
        <a:lstStyle/>
        <a:p>
          <a:r>
            <a:rPr lang="de-DE" sz="2400" dirty="0">
              <a:solidFill>
                <a:sysClr val="windowText" lastClr="000000"/>
              </a:solidFill>
            </a:rPr>
            <a:t>Database </a:t>
          </a:r>
          <a:r>
            <a:rPr lang="en-GB" sz="2400" noProof="0" dirty="0">
              <a:solidFill>
                <a:sysClr val="windowText" lastClr="000000"/>
              </a:solidFill>
            </a:rPr>
            <a:t>conception</a:t>
          </a:r>
          <a:r>
            <a:rPr lang="de-DE" sz="2400" dirty="0">
              <a:solidFill>
                <a:sysClr val="windowText" lastClr="000000"/>
              </a:solidFill>
            </a:rPr>
            <a:t>  </a:t>
          </a:r>
        </a:p>
      </dgm:t>
    </dgm:pt>
    <dgm:pt modelId="{B620F54E-C4CE-42B7-A610-0EFD24EF612F}" type="parTrans" cxnId="{A0010E24-1363-472D-A3FA-542205622695}">
      <dgm:prSet/>
      <dgm:spPr/>
      <dgm:t>
        <a:bodyPr/>
        <a:lstStyle/>
        <a:p>
          <a:endParaRPr lang="de-DE"/>
        </a:p>
      </dgm:t>
    </dgm:pt>
    <dgm:pt modelId="{5A824DAC-6217-4A68-9484-9C13E042DBE3}" type="sibTrans" cxnId="{A0010E24-1363-472D-A3FA-542205622695}">
      <dgm:prSet/>
      <dgm:spPr/>
      <dgm:t>
        <a:bodyPr/>
        <a:lstStyle/>
        <a:p>
          <a:endParaRPr lang="de-DE"/>
        </a:p>
      </dgm:t>
    </dgm:pt>
    <dgm:pt modelId="{FEFDC58C-256E-46B4-AEF4-8C106F637548}">
      <dgm:prSet phldrT="[Text]" custT="1"/>
      <dgm:spPr>
        <a:solidFill>
          <a:schemeClr val="accent4">
            <a:lumMod val="40000"/>
            <a:lumOff val="60000"/>
          </a:schemeClr>
        </a:solidFill>
      </dgm:spPr>
      <dgm:t>
        <a:bodyPr/>
        <a:lstStyle/>
        <a:p>
          <a:r>
            <a:rPr lang="en-US" sz="2400" noProof="0" dirty="0">
              <a:solidFill>
                <a:sysClr val="windowText" lastClr="000000"/>
              </a:solidFill>
            </a:rPr>
            <a:t>reviewing</a:t>
          </a:r>
          <a:r>
            <a:rPr lang="de-DE" sz="2400" dirty="0">
              <a:solidFill>
                <a:sysClr val="windowText" lastClr="000000"/>
              </a:solidFill>
            </a:rPr>
            <a:t> &amp; </a:t>
          </a:r>
          <a:r>
            <a:rPr lang="de-DE" sz="2400" dirty="0" err="1">
              <a:solidFill>
                <a:sysClr val="windowText" lastClr="000000"/>
              </a:solidFill>
            </a:rPr>
            <a:t>cleaning</a:t>
          </a:r>
          <a:endParaRPr lang="de-DE" sz="2400" dirty="0">
            <a:solidFill>
              <a:sysClr val="windowText" lastClr="000000"/>
            </a:solidFill>
          </a:endParaRPr>
        </a:p>
      </dgm:t>
    </dgm:pt>
    <dgm:pt modelId="{C3641616-078F-4B3F-8A13-98A811C36D7C}" type="parTrans" cxnId="{C743BC57-FE07-4EAE-9DD6-02E03DAD6CA5}">
      <dgm:prSet/>
      <dgm:spPr/>
      <dgm:t>
        <a:bodyPr/>
        <a:lstStyle/>
        <a:p>
          <a:endParaRPr lang="de-DE"/>
        </a:p>
      </dgm:t>
    </dgm:pt>
    <dgm:pt modelId="{BF4845F7-2CAF-4542-B206-700C84E00D0B}" type="sibTrans" cxnId="{C743BC57-FE07-4EAE-9DD6-02E03DAD6CA5}">
      <dgm:prSet/>
      <dgm:spPr/>
      <dgm:t>
        <a:bodyPr/>
        <a:lstStyle/>
        <a:p>
          <a:endParaRPr lang="de-DE"/>
        </a:p>
      </dgm:t>
    </dgm:pt>
    <dgm:pt modelId="{A7DAD0F7-6D61-4BEB-AD21-E8E9E95C63E5}">
      <dgm:prSet phldrT="[Text]" custT="1"/>
      <dgm:spPr>
        <a:solidFill>
          <a:schemeClr val="accent4">
            <a:lumMod val="40000"/>
            <a:lumOff val="60000"/>
          </a:schemeClr>
        </a:solidFill>
      </dgm:spPr>
      <dgm:t>
        <a:bodyPr/>
        <a:lstStyle/>
        <a:p>
          <a:r>
            <a:rPr lang="en-GB" sz="2400" dirty="0">
              <a:solidFill>
                <a:sysClr val="windowText" lastClr="000000"/>
              </a:solidFill>
            </a:rPr>
            <a:t>summary statistics, bar plots,              network diagrams </a:t>
          </a:r>
          <a:endParaRPr lang="de-DE" sz="2400" dirty="0">
            <a:solidFill>
              <a:sysClr val="windowText" lastClr="000000"/>
            </a:solidFill>
          </a:endParaRPr>
        </a:p>
      </dgm:t>
    </dgm:pt>
    <dgm:pt modelId="{66B1741D-521B-4FD9-88D3-B1A5FB91EDC2}" type="parTrans" cxnId="{BA7E86E9-A514-4809-997E-9DC476AFDAA2}">
      <dgm:prSet/>
      <dgm:spPr/>
      <dgm:t>
        <a:bodyPr/>
        <a:lstStyle/>
        <a:p>
          <a:endParaRPr lang="de-DE"/>
        </a:p>
      </dgm:t>
    </dgm:pt>
    <dgm:pt modelId="{ACD4E043-9D99-4FDB-BCBF-AFE1B2CF21E3}" type="sibTrans" cxnId="{BA7E86E9-A514-4809-997E-9DC476AFDAA2}">
      <dgm:prSet/>
      <dgm:spPr/>
      <dgm:t>
        <a:bodyPr/>
        <a:lstStyle/>
        <a:p>
          <a:endParaRPr lang="de-DE"/>
        </a:p>
      </dgm:t>
    </dgm:pt>
    <dgm:pt modelId="{F4CAD0FB-853C-4AE9-B61E-C802B9390FA3}" type="pres">
      <dgm:prSet presAssocID="{347397A9-424C-4D01-9E12-76A05569452B}" presName="Name0" presStyleCnt="0">
        <dgm:presLayoutVars>
          <dgm:dir/>
          <dgm:resizeHandles val="exact"/>
        </dgm:presLayoutVars>
      </dgm:prSet>
      <dgm:spPr/>
    </dgm:pt>
    <dgm:pt modelId="{81ECDAF6-3D95-49B3-88B4-415B81EB3D2D}" type="pres">
      <dgm:prSet presAssocID="{31E3A713-FCD2-48C3-8E1D-B968B6A78248}" presName="node" presStyleLbl="node1" presStyleIdx="0" presStyleCnt="3" custScaleY="91058">
        <dgm:presLayoutVars>
          <dgm:bulletEnabled val="1"/>
        </dgm:presLayoutVars>
      </dgm:prSet>
      <dgm:spPr/>
    </dgm:pt>
    <dgm:pt modelId="{CCFA2519-3548-424A-8749-3CB517F391E5}" type="pres">
      <dgm:prSet presAssocID="{5A824DAC-6217-4A68-9484-9C13E042DBE3}" presName="sibTrans" presStyleLbl="sibTrans2D1" presStyleIdx="0" presStyleCnt="2"/>
      <dgm:spPr/>
    </dgm:pt>
    <dgm:pt modelId="{05007347-D11E-4B1C-AA96-2EBF3A96FC25}" type="pres">
      <dgm:prSet presAssocID="{5A824DAC-6217-4A68-9484-9C13E042DBE3}" presName="connectorText" presStyleLbl="sibTrans2D1" presStyleIdx="0" presStyleCnt="2"/>
      <dgm:spPr/>
    </dgm:pt>
    <dgm:pt modelId="{DBBD13F5-6916-4A65-A4CC-2C1F70795932}" type="pres">
      <dgm:prSet presAssocID="{FEFDC58C-256E-46B4-AEF4-8C106F637548}" presName="node" presStyleLbl="node1" presStyleIdx="1" presStyleCnt="3">
        <dgm:presLayoutVars>
          <dgm:bulletEnabled val="1"/>
        </dgm:presLayoutVars>
      </dgm:prSet>
      <dgm:spPr/>
    </dgm:pt>
    <dgm:pt modelId="{88D9FD8C-442A-4A0A-84DB-96EA52A31AAD}" type="pres">
      <dgm:prSet presAssocID="{BF4845F7-2CAF-4542-B206-700C84E00D0B}" presName="sibTrans" presStyleLbl="sibTrans2D1" presStyleIdx="1" presStyleCnt="2"/>
      <dgm:spPr/>
    </dgm:pt>
    <dgm:pt modelId="{049930E8-6E59-4271-AC1D-C72E98D0EB55}" type="pres">
      <dgm:prSet presAssocID="{BF4845F7-2CAF-4542-B206-700C84E00D0B}" presName="connectorText" presStyleLbl="sibTrans2D1" presStyleIdx="1" presStyleCnt="2"/>
      <dgm:spPr/>
    </dgm:pt>
    <dgm:pt modelId="{76BCA38C-ED6C-480E-AAF3-ABAC4AEC0EE7}" type="pres">
      <dgm:prSet presAssocID="{A7DAD0F7-6D61-4BEB-AD21-E8E9E95C63E5}" presName="node" presStyleLbl="node1" presStyleIdx="2" presStyleCnt="3" custScaleX="124793">
        <dgm:presLayoutVars>
          <dgm:bulletEnabled val="1"/>
        </dgm:presLayoutVars>
      </dgm:prSet>
      <dgm:spPr/>
    </dgm:pt>
  </dgm:ptLst>
  <dgm:cxnLst>
    <dgm:cxn modelId="{E5C35F0F-17C7-4974-9361-6F28BEA2408D}" type="presOf" srcId="{5A824DAC-6217-4A68-9484-9C13E042DBE3}" destId="{CCFA2519-3548-424A-8749-3CB517F391E5}" srcOrd="0" destOrd="0" presId="urn:microsoft.com/office/officeart/2005/8/layout/process1"/>
    <dgm:cxn modelId="{A0010E24-1363-472D-A3FA-542205622695}" srcId="{347397A9-424C-4D01-9E12-76A05569452B}" destId="{31E3A713-FCD2-48C3-8E1D-B968B6A78248}" srcOrd="0" destOrd="0" parTransId="{B620F54E-C4CE-42B7-A610-0EFD24EF612F}" sibTransId="{5A824DAC-6217-4A68-9484-9C13E042DBE3}"/>
    <dgm:cxn modelId="{C5709F5D-675A-4441-8537-630E1DB7799D}" type="presOf" srcId="{BF4845F7-2CAF-4542-B206-700C84E00D0B}" destId="{88D9FD8C-442A-4A0A-84DB-96EA52A31AAD}" srcOrd="0" destOrd="0" presId="urn:microsoft.com/office/officeart/2005/8/layout/process1"/>
    <dgm:cxn modelId="{B18A316A-3856-4F03-AC5F-6C82C3F28DE3}" type="presOf" srcId="{347397A9-424C-4D01-9E12-76A05569452B}" destId="{F4CAD0FB-853C-4AE9-B61E-C802B9390FA3}" srcOrd="0" destOrd="0" presId="urn:microsoft.com/office/officeart/2005/8/layout/process1"/>
    <dgm:cxn modelId="{2C29B677-4018-44CB-AC38-BDF10D88B5D9}" type="presOf" srcId="{A7DAD0F7-6D61-4BEB-AD21-E8E9E95C63E5}" destId="{76BCA38C-ED6C-480E-AAF3-ABAC4AEC0EE7}" srcOrd="0" destOrd="0" presId="urn:microsoft.com/office/officeart/2005/8/layout/process1"/>
    <dgm:cxn modelId="{C743BC57-FE07-4EAE-9DD6-02E03DAD6CA5}" srcId="{347397A9-424C-4D01-9E12-76A05569452B}" destId="{FEFDC58C-256E-46B4-AEF4-8C106F637548}" srcOrd="1" destOrd="0" parTransId="{C3641616-078F-4B3F-8A13-98A811C36D7C}" sibTransId="{BF4845F7-2CAF-4542-B206-700C84E00D0B}"/>
    <dgm:cxn modelId="{40847E8E-59BB-423D-B0F0-7D39075324F8}" type="presOf" srcId="{31E3A713-FCD2-48C3-8E1D-B968B6A78248}" destId="{81ECDAF6-3D95-49B3-88B4-415B81EB3D2D}" srcOrd="0" destOrd="0" presId="urn:microsoft.com/office/officeart/2005/8/layout/process1"/>
    <dgm:cxn modelId="{B3CFB0A6-9052-47E1-BB49-B2DA1EC4289D}" type="presOf" srcId="{FEFDC58C-256E-46B4-AEF4-8C106F637548}" destId="{DBBD13F5-6916-4A65-A4CC-2C1F70795932}" srcOrd="0" destOrd="0" presId="urn:microsoft.com/office/officeart/2005/8/layout/process1"/>
    <dgm:cxn modelId="{598CAEC0-9EEB-419B-B967-B09E3A69CAEE}" type="presOf" srcId="{BF4845F7-2CAF-4542-B206-700C84E00D0B}" destId="{049930E8-6E59-4271-AC1D-C72E98D0EB55}" srcOrd="1" destOrd="0" presId="urn:microsoft.com/office/officeart/2005/8/layout/process1"/>
    <dgm:cxn modelId="{9F1E8CC5-1905-4FAB-AAF8-425E5A971778}" type="presOf" srcId="{5A824DAC-6217-4A68-9484-9C13E042DBE3}" destId="{05007347-D11E-4B1C-AA96-2EBF3A96FC25}" srcOrd="1" destOrd="0" presId="urn:microsoft.com/office/officeart/2005/8/layout/process1"/>
    <dgm:cxn modelId="{BA7E86E9-A514-4809-997E-9DC476AFDAA2}" srcId="{347397A9-424C-4D01-9E12-76A05569452B}" destId="{A7DAD0F7-6D61-4BEB-AD21-E8E9E95C63E5}" srcOrd="2" destOrd="0" parTransId="{66B1741D-521B-4FD9-88D3-B1A5FB91EDC2}" sibTransId="{ACD4E043-9D99-4FDB-BCBF-AFE1B2CF21E3}"/>
    <dgm:cxn modelId="{8931BAFE-8056-4C58-8742-6606AD218C42}" type="presParOf" srcId="{F4CAD0FB-853C-4AE9-B61E-C802B9390FA3}" destId="{81ECDAF6-3D95-49B3-88B4-415B81EB3D2D}" srcOrd="0" destOrd="0" presId="urn:microsoft.com/office/officeart/2005/8/layout/process1"/>
    <dgm:cxn modelId="{E1C6F61C-141A-4183-9416-A3C72E8DFC2F}" type="presParOf" srcId="{F4CAD0FB-853C-4AE9-B61E-C802B9390FA3}" destId="{CCFA2519-3548-424A-8749-3CB517F391E5}" srcOrd="1" destOrd="0" presId="urn:microsoft.com/office/officeart/2005/8/layout/process1"/>
    <dgm:cxn modelId="{FCAAC99A-B654-499F-AA34-CA5A4F94DF31}" type="presParOf" srcId="{CCFA2519-3548-424A-8749-3CB517F391E5}" destId="{05007347-D11E-4B1C-AA96-2EBF3A96FC25}" srcOrd="0" destOrd="0" presId="urn:microsoft.com/office/officeart/2005/8/layout/process1"/>
    <dgm:cxn modelId="{D7CAC8F8-A11F-4814-A133-914563427D92}" type="presParOf" srcId="{F4CAD0FB-853C-4AE9-B61E-C802B9390FA3}" destId="{DBBD13F5-6916-4A65-A4CC-2C1F70795932}" srcOrd="2" destOrd="0" presId="urn:microsoft.com/office/officeart/2005/8/layout/process1"/>
    <dgm:cxn modelId="{4004314D-1EDB-4611-99B7-8A0D2F767D97}" type="presParOf" srcId="{F4CAD0FB-853C-4AE9-B61E-C802B9390FA3}" destId="{88D9FD8C-442A-4A0A-84DB-96EA52A31AAD}" srcOrd="3" destOrd="0" presId="urn:microsoft.com/office/officeart/2005/8/layout/process1"/>
    <dgm:cxn modelId="{DB6E79E6-73F1-4C03-87AF-EA6C0269DC82}" type="presParOf" srcId="{88D9FD8C-442A-4A0A-84DB-96EA52A31AAD}" destId="{049930E8-6E59-4271-AC1D-C72E98D0EB55}" srcOrd="0" destOrd="0" presId="urn:microsoft.com/office/officeart/2005/8/layout/process1"/>
    <dgm:cxn modelId="{FBDA9DC3-F98A-4330-8568-C73A69C79AC1}" type="presParOf" srcId="{F4CAD0FB-853C-4AE9-B61E-C802B9390FA3}" destId="{76BCA38C-ED6C-480E-AAF3-ABAC4AEC0EE7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1ECDAF6-3D95-49B3-88B4-415B81EB3D2D}">
      <dsp:nvSpPr>
        <dsp:cNvPr id="0" name=""/>
        <dsp:cNvSpPr/>
      </dsp:nvSpPr>
      <dsp:spPr>
        <a:xfrm>
          <a:off x="9331" y="2159162"/>
          <a:ext cx="2500156" cy="1367290"/>
        </a:xfrm>
        <a:prstGeom prst="roundRect">
          <a:avLst>
            <a:gd name="adj" fmla="val 10000"/>
          </a:avLst>
        </a:prstGeom>
        <a:solidFill>
          <a:schemeClr val="accent4">
            <a:lumMod val="40000"/>
            <a:lumOff val="6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400" kern="1200" dirty="0">
              <a:solidFill>
                <a:sysClr val="windowText" lastClr="000000"/>
              </a:solidFill>
            </a:rPr>
            <a:t>Database </a:t>
          </a:r>
          <a:r>
            <a:rPr lang="en-GB" sz="2400" kern="1200" noProof="0" dirty="0">
              <a:solidFill>
                <a:sysClr val="windowText" lastClr="000000"/>
              </a:solidFill>
            </a:rPr>
            <a:t>conception</a:t>
          </a:r>
          <a:r>
            <a:rPr lang="de-DE" sz="2400" kern="1200" dirty="0">
              <a:solidFill>
                <a:sysClr val="windowText" lastClr="000000"/>
              </a:solidFill>
            </a:rPr>
            <a:t>  </a:t>
          </a:r>
        </a:p>
      </dsp:txBody>
      <dsp:txXfrm>
        <a:off x="49378" y="2199209"/>
        <a:ext cx="2420062" cy="1287196"/>
      </dsp:txXfrm>
    </dsp:sp>
    <dsp:sp modelId="{CCFA2519-3548-424A-8749-3CB517F391E5}">
      <dsp:nvSpPr>
        <dsp:cNvPr id="0" name=""/>
        <dsp:cNvSpPr/>
      </dsp:nvSpPr>
      <dsp:spPr>
        <a:xfrm>
          <a:off x="2759503" y="2532788"/>
          <a:ext cx="530033" cy="62003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2600" kern="1200"/>
        </a:p>
      </dsp:txBody>
      <dsp:txXfrm>
        <a:off x="2759503" y="2656796"/>
        <a:ext cx="371023" cy="372022"/>
      </dsp:txXfrm>
    </dsp:sp>
    <dsp:sp modelId="{DBBD13F5-6916-4A65-A4CC-2C1F70795932}">
      <dsp:nvSpPr>
        <dsp:cNvPr id="0" name=""/>
        <dsp:cNvSpPr/>
      </dsp:nvSpPr>
      <dsp:spPr>
        <a:xfrm>
          <a:off x="3509550" y="2092027"/>
          <a:ext cx="2500156" cy="1501560"/>
        </a:xfrm>
        <a:prstGeom prst="roundRect">
          <a:avLst>
            <a:gd name="adj" fmla="val 10000"/>
          </a:avLst>
        </a:prstGeom>
        <a:solidFill>
          <a:schemeClr val="accent4">
            <a:lumMod val="40000"/>
            <a:lumOff val="6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noProof="0" dirty="0">
              <a:solidFill>
                <a:sysClr val="windowText" lastClr="000000"/>
              </a:solidFill>
            </a:rPr>
            <a:t>reviewing</a:t>
          </a:r>
          <a:r>
            <a:rPr lang="de-DE" sz="2400" kern="1200" dirty="0">
              <a:solidFill>
                <a:sysClr val="windowText" lastClr="000000"/>
              </a:solidFill>
            </a:rPr>
            <a:t> &amp; </a:t>
          </a:r>
          <a:r>
            <a:rPr lang="de-DE" sz="2400" kern="1200" dirty="0" err="1">
              <a:solidFill>
                <a:sysClr val="windowText" lastClr="000000"/>
              </a:solidFill>
            </a:rPr>
            <a:t>cleaning</a:t>
          </a:r>
          <a:endParaRPr lang="de-DE" sz="2400" kern="1200" dirty="0">
            <a:solidFill>
              <a:sysClr val="windowText" lastClr="000000"/>
            </a:solidFill>
          </a:endParaRPr>
        </a:p>
      </dsp:txBody>
      <dsp:txXfrm>
        <a:off x="3553529" y="2136006"/>
        <a:ext cx="2412198" cy="1413602"/>
      </dsp:txXfrm>
    </dsp:sp>
    <dsp:sp modelId="{88D9FD8C-442A-4A0A-84DB-96EA52A31AAD}">
      <dsp:nvSpPr>
        <dsp:cNvPr id="0" name=""/>
        <dsp:cNvSpPr/>
      </dsp:nvSpPr>
      <dsp:spPr>
        <a:xfrm>
          <a:off x="6259721" y="2532788"/>
          <a:ext cx="530033" cy="62003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2600" kern="1200"/>
        </a:p>
      </dsp:txBody>
      <dsp:txXfrm>
        <a:off x="6259721" y="2656796"/>
        <a:ext cx="371023" cy="372022"/>
      </dsp:txXfrm>
    </dsp:sp>
    <dsp:sp modelId="{76BCA38C-ED6C-480E-AAF3-ABAC4AEC0EE7}">
      <dsp:nvSpPr>
        <dsp:cNvPr id="0" name=""/>
        <dsp:cNvSpPr/>
      </dsp:nvSpPr>
      <dsp:spPr>
        <a:xfrm>
          <a:off x="7009768" y="2092027"/>
          <a:ext cx="3120019" cy="1501560"/>
        </a:xfrm>
        <a:prstGeom prst="roundRect">
          <a:avLst>
            <a:gd name="adj" fmla="val 10000"/>
          </a:avLst>
        </a:prstGeom>
        <a:solidFill>
          <a:schemeClr val="accent4">
            <a:lumMod val="40000"/>
            <a:lumOff val="6000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solidFill>
                <a:sysClr val="windowText" lastClr="000000"/>
              </a:solidFill>
            </a:rPr>
            <a:t>summary statistics, bar plots,              network diagrams </a:t>
          </a:r>
          <a:endParaRPr lang="de-DE" sz="2400" kern="1200" dirty="0">
            <a:solidFill>
              <a:sysClr val="windowText" lastClr="000000"/>
            </a:solidFill>
          </a:endParaRPr>
        </a:p>
      </dsp:txBody>
      <dsp:txXfrm>
        <a:off x="7053747" y="2136006"/>
        <a:ext cx="3032061" cy="14136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CA5DAD-3342-4B4E-BBD5-2091A736E669}" type="datetimeFigureOut">
              <a:rPr lang="de-DE" smtClean="0"/>
              <a:t>28.11.2017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421E1D-4275-499E-B0D8-364853585D3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47287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Working title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97932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Slow pace until 2008</a:t>
            </a: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2016 highest publication rate with 80  pubs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346846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scholars from the United States, Australia, the United Kingdom and Canada published the majority of qualitative GIS research. 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Normalized to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popdens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Australia, Canada, the United States and Finland became the most productive countries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 and Canada are responsible for 58% 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Europe most pubs from UK and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Finnland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48412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strong preference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participatory interviews, survey, observation focus groups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most often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transformed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e.g., through geocoding into geographic data. Hyperlinks frequently | GIS extensions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rarely applied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ArcGIS was 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most used GIS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 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 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free and open-source GIS played only a 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marginal role 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130 publications either refrained from using a GIS at all or did not mention which GIS software was used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218574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>
                <a:sym typeface="Wingdings" panose="05000000000000000000" pitchFamily="2" charset="2"/>
              </a:rPr>
              <a:t>Word </a:t>
            </a:r>
            <a:r>
              <a:rPr lang="de-DE" dirty="0" err="1">
                <a:sym typeface="Wingdings" panose="05000000000000000000" pitchFamily="2" charset="2"/>
              </a:rPr>
              <a:t>preperation</a:t>
            </a:r>
            <a:r>
              <a:rPr lang="de-DE" dirty="0">
                <a:sym typeface="Wingdings" panose="05000000000000000000" pitchFamily="2" charset="2"/>
              </a:rPr>
              <a:t>: </a:t>
            </a:r>
            <a:r>
              <a:rPr lang="de-DE" dirty="0" err="1">
                <a:sym typeface="Wingdings" panose="05000000000000000000" pitchFamily="2" charset="2"/>
              </a:rPr>
              <a:t>cleaning</a:t>
            </a:r>
            <a:r>
              <a:rPr lang="de-DE" dirty="0">
                <a:sym typeface="Wingdings" panose="05000000000000000000" pitchFamily="2" charset="2"/>
              </a:rPr>
              <a:t> (</a:t>
            </a:r>
            <a:r>
              <a:rPr lang="de-DE" dirty="0" err="1">
                <a:sym typeface="Wingdings" panose="05000000000000000000" pitchFamily="2" charset="2"/>
              </a:rPr>
              <a:t>no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stopwords</a:t>
            </a:r>
            <a:r>
              <a:rPr lang="de-DE" dirty="0">
                <a:sym typeface="Wingdings" panose="05000000000000000000" pitchFamily="2" charset="2"/>
              </a:rPr>
              <a:t>, and </a:t>
            </a:r>
            <a:r>
              <a:rPr lang="de-DE" dirty="0" err="1">
                <a:sym typeface="Wingdings" panose="05000000000000000000" pitchFamily="2" charset="2"/>
              </a:rPr>
              <a:t>special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char</a:t>
            </a:r>
            <a:r>
              <a:rPr lang="de-DE" dirty="0">
                <a:sym typeface="Wingdings" panose="05000000000000000000" pitchFamily="2" charset="2"/>
              </a:rPr>
              <a:t>)  </a:t>
            </a:r>
            <a:r>
              <a:rPr lang="de-DE" dirty="0" err="1">
                <a:sym typeface="Wingdings" panose="05000000000000000000" pitchFamily="2" charset="2"/>
              </a:rPr>
              <a:t>word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stemming</a:t>
            </a:r>
            <a:endParaRPr lang="de-DE" dirty="0">
              <a:sym typeface="Wingdings" panose="05000000000000000000" pitchFamily="2" charset="2"/>
            </a:endParaRPr>
          </a:p>
          <a:p>
            <a:endParaRPr lang="de-DE" dirty="0">
              <a:sym typeface="Wingdings" panose="05000000000000000000" pitchFamily="2" charset="2"/>
            </a:endParaRPr>
          </a:p>
          <a:p>
            <a:r>
              <a:rPr lang="de-DE" dirty="0">
                <a:sym typeface="Wingdings" panose="05000000000000000000" pitchFamily="2" charset="2"/>
              </a:rPr>
              <a:t>Matrix 366 x 4300 Wörtern 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4098343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Reduziert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die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Hochdimensionale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representation der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Daten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in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einen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geringer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dimensionalen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raum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(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z.b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.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als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Streudiagramm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mit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zwei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Achsen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)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zu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transformieren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ohne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dabei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die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orginalen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Daten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in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ihrem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Informationsgehalt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zu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verringern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Bekannter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ist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PCA 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jedoch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nur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für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lineare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Zusammenhänge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 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für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diese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Arbeit,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erklärt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eine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PCA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lediglich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5% der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Varianz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,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deswegen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schlecht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und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nicht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linear</a:t>
            </a: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DCA 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nichtlineare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zusammenhänge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z.b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.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Unmodale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zusammenhänge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Dabei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wird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erste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Achse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segementiert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Werte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innherhalb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des Segments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werden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um gem.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Mittelwert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reduziert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Zentrierung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um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erste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Achse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jedes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Wort/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Publikation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erhält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Abstand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zum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Hauptgradienten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Um die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Ergebnisse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der DCA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vor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Verzerrung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zuschützen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wurden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sehr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selten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Worte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leichter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gewichtet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(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downweighting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) 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sonst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zu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hohen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Einfluss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Zweck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der Transformation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ist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die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Dimensionsreduktion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welche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den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großteil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der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Varianz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(der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Daten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)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erklärt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61% -81%</a:t>
            </a: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Mit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dem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Ergebnis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ist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es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möglich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anhand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von 2-3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Achsen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(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Gradienten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) die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Inhalte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aller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Publikationen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thematische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auszuwerten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(und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zu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clustern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)</a:t>
            </a: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Unimodal -&gt;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verteilung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mit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Gipfel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z.b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.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Normalverteilung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979622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Wingdings" panose="05000000000000000000" pitchFamily="2" charset="2"/>
              <a:buChar char="à"/>
            </a:pPr>
            <a:r>
              <a:rPr lang="en-GB" dirty="0">
                <a:sym typeface="Wingdings" panose="05000000000000000000" pitchFamily="2" charset="2"/>
              </a:rPr>
              <a:t>Dimensions </a:t>
            </a:r>
            <a:r>
              <a:rPr lang="en-GB" dirty="0" err="1">
                <a:sym typeface="Wingdings" panose="05000000000000000000" pitchFamily="2" charset="2"/>
              </a:rPr>
              <a:t>reduzierte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Daten</a:t>
            </a:r>
            <a:r>
              <a:rPr lang="en-GB" dirty="0">
                <a:sym typeface="Wingdings" panose="05000000000000000000" pitchFamily="2" charset="2"/>
              </a:rPr>
              <a:t>  </a:t>
            </a:r>
            <a:r>
              <a:rPr lang="en-GB" dirty="0" err="1">
                <a:sym typeface="Wingdings" panose="05000000000000000000" pitchFamily="2" charset="2"/>
              </a:rPr>
              <a:t>mitte</a:t>
            </a:r>
            <a:r>
              <a:rPr lang="en-GB" dirty="0">
                <a:sym typeface="Wingdings" panose="05000000000000000000" pitchFamily="2" charset="2"/>
              </a:rPr>
              <a:t> des Plots </a:t>
            </a:r>
            <a:r>
              <a:rPr lang="en-GB" dirty="0" err="1">
                <a:sym typeface="Wingdings" panose="05000000000000000000" pitchFamily="2" charset="2"/>
              </a:rPr>
              <a:t>kleinster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gemeinsamer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nenner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aller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Daten</a:t>
            </a:r>
            <a:r>
              <a:rPr lang="en-GB" dirty="0">
                <a:sym typeface="Wingdings" panose="05000000000000000000" pitchFamily="2" charset="2"/>
              </a:rPr>
              <a:t>  Rand </a:t>
            </a:r>
            <a:r>
              <a:rPr lang="en-GB" dirty="0" err="1">
                <a:sym typeface="Wingdings" panose="05000000000000000000" pitchFamily="2" charset="2"/>
              </a:rPr>
              <a:t>gebiet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repräsentieren</a:t>
            </a:r>
            <a:r>
              <a:rPr lang="en-GB" dirty="0">
                <a:sym typeface="Wingdings" panose="05000000000000000000" pitchFamily="2" charset="2"/>
              </a:rPr>
              <a:t>  </a:t>
            </a:r>
            <a:r>
              <a:rPr lang="en-GB" dirty="0" err="1">
                <a:sym typeface="Wingdings" panose="05000000000000000000" pitchFamily="2" charset="2"/>
              </a:rPr>
              <a:t>Änderung</a:t>
            </a:r>
            <a:r>
              <a:rPr lang="en-GB" dirty="0">
                <a:sym typeface="Wingdings" panose="05000000000000000000" pitchFamily="2" charset="2"/>
              </a:rPr>
              <a:t> der </a:t>
            </a:r>
            <a:r>
              <a:rPr lang="en-GB" dirty="0" err="1">
                <a:sym typeface="Wingdings" panose="05000000000000000000" pitchFamily="2" charset="2"/>
              </a:rPr>
              <a:t>Inhalte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zu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andern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Themengebieten</a:t>
            </a:r>
            <a:endParaRPr lang="en-GB" dirty="0">
              <a:sym typeface="Wingdings" panose="05000000000000000000" pitchFamily="2" charset="2"/>
            </a:endParaRPr>
          </a:p>
          <a:p>
            <a:pPr marL="0" indent="0">
              <a:buFont typeface="Wingdings" panose="05000000000000000000" pitchFamily="2" charset="2"/>
              <a:buNone/>
            </a:pPr>
            <a:endParaRPr lang="en-GB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à"/>
            </a:pPr>
            <a:endParaRPr lang="en-GB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à"/>
            </a:pPr>
            <a:r>
              <a:rPr lang="en-GB" dirty="0" err="1">
                <a:sym typeface="Wingdings" panose="05000000000000000000" pitchFamily="2" charset="2"/>
              </a:rPr>
              <a:t>Werte</a:t>
            </a:r>
            <a:r>
              <a:rPr lang="en-GB" dirty="0">
                <a:sym typeface="Wingdings" panose="05000000000000000000" pitchFamily="2" charset="2"/>
              </a:rPr>
              <a:t> der </a:t>
            </a:r>
            <a:r>
              <a:rPr lang="en-GB" dirty="0" err="1">
                <a:sym typeface="Wingdings" panose="05000000000000000000" pitchFamily="2" charset="2"/>
              </a:rPr>
              <a:t>Worte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geben</a:t>
            </a:r>
            <a:r>
              <a:rPr lang="en-GB" dirty="0">
                <a:sym typeface="Wingdings" panose="05000000000000000000" pitchFamily="2" charset="2"/>
              </a:rPr>
              <a:t> den </a:t>
            </a:r>
            <a:r>
              <a:rPr lang="en-GB" dirty="0" err="1">
                <a:sym typeface="Wingdings" panose="05000000000000000000" pitchFamily="2" charset="2"/>
              </a:rPr>
              <a:t>Abstand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zum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Hauptgradienten</a:t>
            </a:r>
            <a:r>
              <a:rPr lang="en-GB" dirty="0">
                <a:sym typeface="Wingdings" panose="05000000000000000000" pitchFamily="2" charset="2"/>
              </a:rPr>
              <a:t> </a:t>
            </a:r>
          </a:p>
          <a:p>
            <a:pPr marL="171450" indent="-171450">
              <a:buFont typeface="Wingdings" panose="05000000000000000000" pitchFamily="2" charset="2"/>
              <a:buChar char="à"/>
            </a:pPr>
            <a:endParaRPr lang="en-GB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à"/>
            </a:pPr>
            <a:endParaRPr lang="en-GB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à"/>
            </a:pPr>
            <a:endParaRPr lang="en-GB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à"/>
            </a:pPr>
            <a:r>
              <a:rPr lang="en-GB" dirty="0">
                <a:sym typeface="Wingdings" panose="05000000000000000000" pitchFamily="2" charset="2"/>
              </a:rPr>
              <a:t>Nur die 15 </a:t>
            </a:r>
            <a:r>
              <a:rPr lang="en-GB" dirty="0" err="1">
                <a:sym typeface="Wingdings" panose="05000000000000000000" pitchFamily="2" charset="2"/>
              </a:rPr>
              <a:t>häufgisten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Worte</a:t>
            </a:r>
            <a:r>
              <a:rPr lang="en-GB" dirty="0">
                <a:sym typeface="Wingdings" panose="05000000000000000000" pitchFamily="2" charset="2"/>
              </a:rPr>
              <a:t> der clustering </a:t>
            </a:r>
            <a:r>
              <a:rPr lang="en-GB" dirty="0" err="1">
                <a:sym typeface="Wingdings" panose="05000000000000000000" pitchFamily="2" charset="2"/>
              </a:rPr>
              <a:t>hier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dargestellt</a:t>
            </a:r>
            <a:endParaRPr lang="en-GB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à"/>
            </a:pPr>
            <a:endParaRPr lang="en-GB" dirty="0">
              <a:sym typeface="Wingdings" panose="05000000000000000000" pitchFamily="2" charset="2"/>
            </a:endParaRPr>
          </a:p>
          <a:p>
            <a:pPr marL="0" indent="0">
              <a:buFont typeface="Wingdings" panose="05000000000000000000" pitchFamily="2" charset="2"/>
              <a:buNone/>
            </a:pPr>
            <a:r>
              <a:rPr lang="en-GB" dirty="0">
                <a:sym typeface="Wingdings" panose="05000000000000000000" pitchFamily="2" charset="2"/>
              </a:rPr>
              <a:t>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156451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/>
              <a:t>K-Means clustering </a:t>
            </a:r>
            <a:r>
              <a:rPr lang="en-GB" dirty="0" err="1"/>
              <a:t>anwendbar</a:t>
            </a:r>
            <a:r>
              <a:rPr lang="en-GB" dirty="0"/>
              <a:t>  auf N-</a:t>
            </a:r>
            <a:r>
              <a:rPr lang="en-GB" dirty="0" err="1"/>
              <a:t>dimensionale</a:t>
            </a:r>
            <a:r>
              <a:rPr lang="en-GB" dirty="0"/>
              <a:t> </a:t>
            </a: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 err="1"/>
              <a:t>Daten</a:t>
            </a:r>
            <a:r>
              <a:rPr lang="en-GB" dirty="0"/>
              <a:t> </a:t>
            </a:r>
            <a:r>
              <a:rPr lang="en-GB" dirty="0" err="1"/>
              <a:t>liegen</a:t>
            </a:r>
            <a:r>
              <a:rPr lang="en-GB" dirty="0"/>
              <a:t> </a:t>
            </a:r>
            <a:r>
              <a:rPr lang="en-GB" dirty="0" err="1"/>
              <a:t>im</a:t>
            </a:r>
            <a:r>
              <a:rPr lang="en-GB" dirty="0"/>
              <a:t> n-</a:t>
            </a:r>
            <a:r>
              <a:rPr lang="en-GB" dirty="0" err="1"/>
              <a:t>dimensionalen</a:t>
            </a:r>
            <a:r>
              <a:rPr lang="en-GB" dirty="0"/>
              <a:t> </a:t>
            </a:r>
            <a:r>
              <a:rPr lang="en-GB" dirty="0" err="1"/>
              <a:t>Raum</a:t>
            </a:r>
            <a:r>
              <a:rPr lang="en-GB" dirty="0"/>
              <a:t> </a:t>
            </a:r>
            <a:r>
              <a:rPr lang="en-GB" dirty="0">
                <a:sym typeface="Wingdings" panose="05000000000000000000" pitchFamily="2" charset="2"/>
              </a:rPr>
              <a:t> Word Matrix</a:t>
            </a:r>
            <a:endParaRPr lang="en-GB" dirty="0"/>
          </a:p>
          <a:p>
            <a:pPr marL="171450" indent="-171450">
              <a:buFontTx/>
              <a:buChar char="-"/>
            </a:pP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 err="1"/>
              <a:t>Auswahl</a:t>
            </a:r>
            <a:r>
              <a:rPr lang="en-GB" dirty="0"/>
              <a:t> von </a:t>
            </a:r>
            <a:r>
              <a:rPr lang="en-GB" dirty="0" err="1"/>
              <a:t>Clusterzentern</a:t>
            </a: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 err="1"/>
              <a:t>Zuweisung</a:t>
            </a:r>
            <a:r>
              <a:rPr lang="en-GB" dirty="0"/>
              <a:t> von </a:t>
            </a:r>
            <a:r>
              <a:rPr lang="en-GB" dirty="0" err="1"/>
              <a:t>Wörtern</a:t>
            </a:r>
            <a:r>
              <a:rPr lang="en-GB" dirty="0"/>
              <a:t> </a:t>
            </a:r>
            <a:r>
              <a:rPr lang="en-GB" dirty="0" err="1"/>
              <a:t>zu</a:t>
            </a:r>
            <a:r>
              <a:rPr lang="en-GB" dirty="0"/>
              <a:t> </a:t>
            </a:r>
            <a:r>
              <a:rPr lang="en-GB" dirty="0" err="1"/>
              <a:t>einer</a:t>
            </a:r>
            <a:r>
              <a:rPr lang="en-GB" dirty="0"/>
              <a:t> der 4 </a:t>
            </a:r>
            <a:r>
              <a:rPr lang="en-GB" dirty="0" err="1"/>
              <a:t>klassen</a:t>
            </a: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 err="1"/>
              <a:t>Jedes</a:t>
            </a:r>
            <a:r>
              <a:rPr lang="en-GB" dirty="0"/>
              <a:t> Wort </a:t>
            </a:r>
            <a:r>
              <a:rPr lang="en-GB" dirty="0" err="1"/>
              <a:t>wird</a:t>
            </a:r>
            <a:r>
              <a:rPr lang="en-GB" dirty="0"/>
              <a:t> Cluster </a:t>
            </a:r>
            <a:r>
              <a:rPr lang="en-GB" dirty="0" err="1"/>
              <a:t>zugeordnet</a:t>
            </a:r>
            <a:r>
              <a:rPr lang="en-GB" dirty="0"/>
              <a:t>  </a:t>
            </a: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 err="1">
                <a:sym typeface="Wingdings" panose="05000000000000000000" pitchFamily="2" charset="2"/>
              </a:rPr>
              <a:t>Abstand</a:t>
            </a:r>
            <a:r>
              <a:rPr lang="en-GB" dirty="0">
                <a:sym typeface="Wingdings" panose="05000000000000000000" pitchFamily="2" charset="2"/>
              </a:rPr>
              <a:t> des </a:t>
            </a:r>
            <a:r>
              <a:rPr lang="en-GB" dirty="0" err="1">
                <a:sym typeface="Wingdings" panose="05000000000000000000" pitchFamily="2" charset="2"/>
              </a:rPr>
              <a:t>Wortes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zum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Klassenzentrum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bestimmt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Zuordnung</a:t>
            </a:r>
            <a:endParaRPr lang="en-GB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en-GB" dirty="0" err="1">
                <a:sym typeface="Wingdings" panose="05000000000000000000" pitchFamily="2" charset="2"/>
              </a:rPr>
              <a:t>Neuberechnung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Clusterzentrums</a:t>
            </a:r>
            <a:endParaRPr lang="en-GB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en-GB" dirty="0" err="1">
                <a:sym typeface="Wingdings" panose="05000000000000000000" pitchFamily="2" charset="2"/>
              </a:rPr>
              <a:t>Wiederhole</a:t>
            </a:r>
            <a:r>
              <a:rPr lang="en-GB" dirty="0">
                <a:sym typeface="Wingdings" panose="05000000000000000000" pitchFamily="2" charset="2"/>
              </a:rPr>
              <a:t> </a:t>
            </a:r>
          </a:p>
          <a:p>
            <a:pPr marL="171450" indent="-171450">
              <a:buFontTx/>
              <a:buChar char="-"/>
            </a:pPr>
            <a:r>
              <a:rPr lang="en-GB" dirty="0">
                <a:sym typeface="Wingdings" panose="05000000000000000000" pitchFamily="2" charset="2"/>
              </a:rPr>
              <a:t>Bis </a:t>
            </a:r>
            <a:r>
              <a:rPr lang="en-GB" dirty="0" err="1">
                <a:sym typeface="Wingdings" panose="05000000000000000000" pitchFamily="2" charset="2"/>
              </a:rPr>
              <a:t>sich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clusterzentren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nicht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mehr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ändern</a:t>
            </a:r>
            <a:r>
              <a:rPr lang="en-GB" dirty="0">
                <a:sym typeface="Wingdings" panose="05000000000000000000" pitchFamily="2" charset="2"/>
              </a:rPr>
              <a:t> und die </a:t>
            </a:r>
            <a:r>
              <a:rPr lang="en-GB" dirty="0" err="1">
                <a:sym typeface="Wingdings" panose="05000000000000000000" pitchFamily="2" charset="2"/>
              </a:rPr>
              <a:t>innere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Varianz</a:t>
            </a:r>
            <a:r>
              <a:rPr lang="en-GB" dirty="0">
                <a:sym typeface="Wingdings" panose="05000000000000000000" pitchFamily="2" charset="2"/>
              </a:rPr>
              <a:t> der Cluster minimal </a:t>
            </a:r>
            <a:r>
              <a:rPr lang="en-GB" dirty="0" err="1">
                <a:sym typeface="Wingdings" panose="05000000000000000000" pitchFamily="2" charset="2"/>
              </a:rPr>
              <a:t>ist</a:t>
            </a:r>
            <a:endParaRPr lang="en-GB" dirty="0">
              <a:sym typeface="Wingdings" panose="05000000000000000000" pitchFamily="2" charset="2"/>
            </a:endParaRPr>
          </a:p>
          <a:p>
            <a:pPr marL="0" indent="0">
              <a:buFontTx/>
              <a:buNone/>
            </a:pPr>
            <a:endParaRPr lang="en-GB" b="1" dirty="0">
              <a:sym typeface="Wingdings" panose="05000000000000000000" pitchFamily="2" charset="2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find homogeneous groups within our word-publication matrix.</a:t>
            </a:r>
            <a:endParaRPr lang="en-GB" b="1" dirty="0"/>
          </a:p>
          <a:p>
            <a:pPr marL="171450" indent="-171450">
              <a:buFontTx/>
              <a:buChar char="-"/>
            </a:pPr>
            <a:endParaRPr lang="en-GB" dirty="0">
              <a:sym typeface="Wingdings" panose="05000000000000000000" pitchFamily="2" charset="2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6357574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 Media and technology research</a:t>
            </a: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Ecology and landscape research</a:t>
            </a: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Infrastructure research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4. Participation and community</a:t>
            </a: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Wingdings" panose="05000000000000000000" pitchFamily="2" charset="2"/>
              <a:buChar char="à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DCA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bestätigt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Kmeans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clustering </a:t>
            </a:r>
          </a:p>
          <a:p>
            <a:pPr marL="171450" indent="-171450">
              <a:buFont typeface="Wingdings" panose="05000000000000000000" pitchFamily="2" charset="2"/>
              <a:buChar char="à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DCA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gradienten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erfassen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61 o. 81% der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gesamten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Varianz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der Word matrix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dirty="0"/>
          </a:p>
          <a:p>
            <a:r>
              <a:rPr lang="en-GB" dirty="0">
                <a:sym typeface="Wingdings" panose="05000000000000000000" pitchFamily="2" charset="2"/>
              </a:rPr>
              <a:t> DCA und </a:t>
            </a:r>
            <a:r>
              <a:rPr lang="en-GB" dirty="0" err="1">
                <a:sym typeface="Wingdings" panose="05000000000000000000" pitchFamily="2" charset="2"/>
              </a:rPr>
              <a:t>Kmeans</a:t>
            </a:r>
            <a:r>
              <a:rPr lang="en-GB" dirty="0">
                <a:sym typeface="Wingdings" panose="05000000000000000000" pitchFamily="2" charset="2"/>
              </a:rPr>
              <a:t> = </a:t>
            </a:r>
            <a:r>
              <a:rPr lang="en-GB" dirty="0" err="1">
                <a:sym typeface="Wingdings" panose="05000000000000000000" pitchFamily="2" charset="2"/>
              </a:rPr>
              <a:t>unabhängig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voneinander</a:t>
            </a:r>
            <a:r>
              <a:rPr lang="en-GB" dirty="0">
                <a:sym typeface="Wingdings" panose="05000000000000000000" pitchFamily="2" charset="2"/>
              </a:rPr>
              <a:t>, </a:t>
            </a:r>
            <a:r>
              <a:rPr lang="en-GB" dirty="0" err="1">
                <a:sym typeface="Wingdings" panose="05000000000000000000" pitchFamily="2" charset="2"/>
              </a:rPr>
              <a:t>bestätigen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sich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aber</a:t>
            </a:r>
            <a:r>
              <a:rPr lang="en-GB" dirty="0">
                <a:sym typeface="Wingdings" panose="05000000000000000000" pitchFamily="2" charset="2"/>
              </a:rPr>
              <a:t> </a:t>
            </a:r>
            <a:endParaRPr lang="en-GB" dirty="0"/>
          </a:p>
          <a:p>
            <a:endParaRPr lang="en-GB" dirty="0"/>
          </a:p>
          <a:p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b="1" dirty="0" err="1">
                <a:sym typeface="Wingdings" panose="05000000000000000000" pitchFamily="2" charset="2"/>
              </a:rPr>
              <a:t>wichtig</a:t>
            </a:r>
            <a:r>
              <a:rPr lang="en-GB" dirty="0">
                <a:sym typeface="Wingdings" panose="05000000000000000000" pitchFamily="2" charset="2"/>
              </a:rPr>
              <a:t>: </a:t>
            </a:r>
            <a:r>
              <a:rPr lang="en-GB" dirty="0" err="1">
                <a:sym typeface="Wingdings" panose="05000000000000000000" pitchFamily="2" charset="2"/>
              </a:rPr>
              <a:t>zwar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Daten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getriebene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Methode</a:t>
            </a:r>
            <a:r>
              <a:rPr lang="en-GB" dirty="0">
                <a:sym typeface="Wingdings" panose="05000000000000000000" pitchFamily="2" charset="2"/>
              </a:rPr>
              <a:t>, </a:t>
            </a:r>
            <a:r>
              <a:rPr lang="en-GB" dirty="0" err="1">
                <a:sym typeface="Wingdings" panose="05000000000000000000" pitchFamily="2" charset="2"/>
              </a:rPr>
              <a:t>aber</a:t>
            </a:r>
            <a:r>
              <a:rPr lang="en-GB" dirty="0">
                <a:sym typeface="Wingdings" panose="05000000000000000000" pitchFamily="2" charset="2"/>
              </a:rPr>
              <a:t> die </a:t>
            </a:r>
            <a:r>
              <a:rPr lang="en-GB" dirty="0" err="1">
                <a:sym typeface="Wingdings" panose="05000000000000000000" pitchFamily="2" charset="2"/>
              </a:rPr>
              <a:t>Theorie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wird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hier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nicht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vom</a:t>
            </a:r>
            <a:r>
              <a:rPr lang="en-GB" dirty="0">
                <a:sym typeface="Wingdings" panose="05000000000000000000" pitchFamily="2" charset="2"/>
              </a:rPr>
              <a:t> Computer </a:t>
            </a:r>
            <a:r>
              <a:rPr lang="en-GB" dirty="0" err="1">
                <a:sym typeface="Wingdings" panose="05000000000000000000" pitchFamily="2" charset="2"/>
              </a:rPr>
              <a:t>erfunden</a:t>
            </a:r>
            <a:r>
              <a:rPr lang="en-GB" dirty="0">
                <a:sym typeface="Wingdings" panose="05000000000000000000" pitchFamily="2" charset="2"/>
              </a:rPr>
              <a:t>/</a:t>
            </a:r>
            <a:r>
              <a:rPr lang="en-GB" dirty="0" err="1">
                <a:sym typeface="Wingdings" panose="05000000000000000000" pitchFamily="2" charset="2"/>
              </a:rPr>
              <a:t>erstellt</a:t>
            </a:r>
            <a:r>
              <a:rPr lang="en-GB" dirty="0">
                <a:sym typeface="Wingdings" panose="05000000000000000000" pitchFamily="2" charset="2"/>
              </a:rPr>
              <a:t>  </a:t>
            </a:r>
            <a:r>
              <a:rPr lang="en-GB" dirty="0" err="1">
                <a:sym typeface="Wingdings" panose="05000000000000000000" pitchFamily="2" charset="2"/>
              </a:rPr>
              <a:t>Diese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Methode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unterstützt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bei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Theoriefindung</a:t>
            </a:r>
            <a:r>
              <a:rPr lang="en-GB" dirty="0">
                <a:sym typeface="Wingdings" panose="05000000000000000000" pitchFamily="2" charset="2"/>
              </a:rPr>
              <a:t> und </a:t>
            </a:r>
            <a:r>
              <a:rPr lang="en-GB" dirty="0" err="1">
                <a:sym typeface="Wingdings" panose="05000000000000000000" pitchFamily="2" charset="2"/>
              </a:rPr>
              <a:t>vermeidet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dabei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subjectives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selektieren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im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Laufe</a:t>
            </a:r>
            <a:r>
              <a:rPr lang="en-GB" dirty="0">
                <a:sym typeface="Wingdings" panose="05000000000000000000" pitchFamily="2" charset="2"/>
              </a:rPr>
              <a:t> der </a:t>
            </a:r>
            <a:r>
              <a:rPr lang="en-GB" dirty="0" err="1">
                <a:sym typeface="Wingdings" panose="05000000000000000000" pitchFamily="2" charset="2"/>
              </a:rPr>
              <a:t>Datenauswertung</a:t>
            </a:r>
            <a:r>
              <a:rPr lang="en-GB" dirty="0">
                <a:sym typeface="Wingdings" panose="05000000000000000000" pitchFamily="2" charset="2"/>
              </a:rPr>
              <a:t> 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6145274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Aufgrund</a:t>
            </a: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von citations and </a:t>
            </a:r>
            <a:r>
              <a:rPr lang="en-GB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publikations</a:t>
            </a: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anstieg</a:t>
            </a: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hat </a:t>
            </a:r>
            <a:r>
              <a:rPr lang="en-GB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qualgis</a:t>
            </a: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relevanz</a:t>
            </a:r>
            <a:endParaRPr lang="en-GB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sz="1200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shift of expert discussions 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between GIS proponents and critics in human geography since 1995 </a:t>
            </a: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GIS technologies were 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invented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first established in the 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United States and Canada (Sinton 2009).</a:t>
            </a:r>
          </a:p>
          <a:p>
            <a:endParaRPr lang="en-GB" sz="1200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assume that the availability of GIS technologies, especially ESRI's ArcGIS 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	 Africa and South America underrepresented 	 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598306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Aufgrund</a:t>
            </a: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von citations and </a:t>
            </a:r>
            <a:r>
              <a:rPr lang="en-GB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publikations</a:t>
            </a: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anstieghat</a:t>
            </a: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qualgis</a:t>
            </a: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relevanz</a:t>
            </a:r>
            <a:endParaRPr lang="en-GB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sz="1200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sz="1200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shift of expert discussions 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between GIS proponents and critics in human geography since 1995 </a:t>
            </a: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GIS technologies were 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invented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first established in the 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United States and Canada (Sinton 2009).</a:t>
            </a:r>
          </a:p>
          <a:p>
            <a:endParaRPr lang="en-GB" sz="1200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assume that the availability of GIS technologies, especially ESRI's ArcGIS 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	 Africa and South America underrepresented 	 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19883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041927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Wingdings" panose="05000000000000000000" pitchFamily="2" charset="2"/>
              <a:buChar char="à"/>
            </a:pPr>
            <a:r>
              <a:rPr lang="en-GB" dirty="0" err="1">
                <a:sym typeface="Wingdings" panose="05000000000000000000" pitchFamily="2" charset="2"/>
              </a:rPr>
              <a:t>Qual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Gis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ist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limitiert</a:t>
            </a:r>
            <a:r>
              <a:rPr lang="en-GB" dirty="0">
                <a:sym typeface="Wingdings" panose="05000000000000000000" pitchFamily="2" charset="2"/>
              </a:rPr>
              <a:t>  </a:t>
            </a:r>
            <a:r>
              <a:rPr lang="en-GB" dirty="0" err="1">
                <a:sym typeface="Wingdings" panose="05000000000000000000" pitchFamily="2" charset="2"/>
              </a:rPr>
              <a:t>durch</a:t>
            </a:r>
            <a:r>
              <a:rPr lang="en-GB" dirty="0">
                <a:sym typeface="Wingdings" panose="05000000000000000000" pitchFamily="2" charset="2"/>
              </a:rPr>
              <a:t>:</a:t>
            </a:r>
          </a:p>
          <a:p>
            <a:pPr marL="628650" lvl="1" indent="-171450">
              <a:buFont typeface="Wingdings" panose="05000000000000000000" pitchFamily="2" charset="2"/>
              <a:buChar char="à"/>
            </a:pPr>
            <a:r>
              <a:rPr lang="en-GB" dirty="0">
                <a:sym typeface="Wingdings" panose="05000000000000000000" pitchFamily="2" charset="2"/>
              </a:rPr>
              <a:t>Prop. Software – </a:t>
            </a:r>
            <a:r>
              <a:rPr lang="en-GB" dirty="0" err="1">
                <a:sym typeface="Wingdings" panose="05000000000000000000" pitchFamily="2" charset="2"/>
              </a:rPr>
              <a:t>spricht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entgegen</a:t>
            </a:r>
            <a:r>
              <a:rPr lang="en-GB" dirty="0">
                <a:sym typeface="Wingdings" panose="05000000000000000000" pitchFamily="2" charset="2"/>
              </a:rPr>
              <a:t> open </a:t>
            </a:r>
            <a:r>
              <a:rPr lang="en-GB" dirty="0" err="1">
                <a:sym typeface="Wingdings" panose="05000000000000000000" pitchFamily="2" charset="2"/>
              </a:rPr>
              <a:t>sience</a:t>
            </a:r>
            <a:r>
              <a:rPr lang="en-GB" dirty="0">
                <a:sym typeface="Wingdings" panose="05000000000000000000" pitchFamily="2" charset="2"/>
              </a:rPr>
              <a:t> </a:t>
            </a:r>
          </a:p>
          <a:p>
            <a:pPr marL="628650" lvl="1" indent="-171450">
              <a:buFont typeface="Wingdings" panose="05000000000000000000" pitchFamily="2" charset="2"/>
              <a:buChar char="à"/>
            </a:pPr>
            <a:r>
              <a:rPr lang="en-GB" dirty="0">
                <a:sym typeface="Wingdings" panose="05000000000000000000" pitchFamily="2" charset="2"/>
              </a:rPr>
              <a:t>Zu </a:t>
            </a:r>
            <a:r>
              <a:rPr lang="en-GB" dirty="0" err="1">
                <a:sym typeface="Wingdings" panose="05000000000000000000" pitchFamily="2" charset="2"/>
              </a:rPr>
              <a:t>wenig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colabs</a:t>
            </a:r>
            <a:r>
              <a:rPr lang="en-GB" dirty="0">
                <a:sym typeface="Wingdings" panose="05000000000000000000" pitchFamily="2" charset="2"/>
              </a:rPr>
              <a:t>. – was </a:t>
            </a:r>
            <a:r>
              <a:rPr lang="en-GB" dirty="0" err="1">
                <a:sym typeface="Wingdings" panose="05000000000000000000" pitchFamily="2" charset="2"/>
              </a:rPr>
              <a:t>geht</a:t>
            </a:r>
            <a:r>
              <a:rPr lang="en-GB" dirty="0">
                <a:sym typeface="Wingdings" panose="05000000000000000000" pitchFamily="2" charset="2"/>
              </a:rPr>
              <a:t> und was </a:t>
            </a:r>
            <a:r>
              <a:rPr lang="en-GB" dirty="0" err="1">
                <a:sym typeface="Wingdings" panose="05000000000000000000" pitchFamily="2" charset="2"/>
              </a:rPr>
              <a:t>geht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nicht</a:t>
            </a:r>
            <a:r>
              <a:rPr lang="en-GB" dirty="0">
                <a:sym typeface="Wingdings" panose="05000000000000000000" pitchFamily="2" charset="2"/>
              </a:rPr>
              <a:t> ?</a:t>
            </a:r>
          </a:p>
          <a:p>
            <a:pPr marL="628650" lvl="1" indent="-171450">
              <a:buFont typeface="Wingdings" panose="05000000000000000000" pitchFamily="2" charset="2"/>
              <a:buChar char="à"/>
            </a:pPr>
            <a:r>
              <a:rPr lang="en-GB" dirty="0">
                <a:sym typeface="Wingdings" panose="05000000000000000000" pitchFamily="2" charset="2"/>
              </a:rPr>
              <a:t>Angst das </a:t>
            </a:r>
            <a:r>
              <a:rPr lang="en-GB" dirty="0" err="1">
                <a:sym typeface="Wingdings" panose="05000000000000000000" pitchFamily="2" charset="2"/>
              </a:rPr>
              <a:t>programm</a:t>
            </a:r>
            <a:r>
              <a:rPr lang="en-GB" dirty="0">
                <a:sym typeface="Wingdings" panose="05000000000000000000" pitchFamily="2" charset="2"/>
              </a:rPr>
              <a:t> die </a:t>
            </a:r>
            <a:r>
              <a:rPr lang="en-GB" dirty="0" err="1">
                <a:sym typeface="Wingdings" panose="05000000000000000000" pitchFamily="2" charset="2"/>
              </a:rPr>
              <a:t>Theorie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findet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wobei</a:t>
            </a:r>
            <a:r>
              <a:rPr lang="en-GB" dirty="0">
                <a:sym typeface="Wingdings" panose="05000000000000000000" pitchFamily="2" charset="2"/>
              </a:rPr>
              <a:t> dieses </a:t>
            </a:r>
            <a:r>
              <a:rPr lang="en-GB" dirty="0" err="1">
                <a:sym typeface="Wingdings" panose="05000000000000000000" pitchFamily="2" charset="2"/>
              </a:rPr>
              <a:t>nur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unterstützt</a:t>
            </a:r>
            <a:endParaRPr lang="en-GB" dirty="0">
              <a:sym typeface="Wingdings" panose="05000000000000000000" pitchFamily="2" charset="2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7954832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Herausgefunden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clustering  </a:t>
            </a: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 err="1">
                <a:sym typeface="Wingdings" panose="05000000000000000000" pitchFamily="2" charset="2"/>
              </a:rPr>
              <a:t>Forschungsrichtung</a:t>
            </a:r>
            <a:r>
              <a:rPr lang="en-GB" dirty="0">
                <a:sym typeface="Wingdings" panose="05000000000000000000" pitchFamily="2" charset="2"/>
              </a:rPr>
              <a:t> des qual. GIS </a:t>
            </a:r>
            <a:r>
              <a:rPr lang="en-GB" dirty="0" err="1">
                <a:sym typeface="Wingdings" panose="05000000000000000000" pitchFamily="2" charset="2"/>
              </a:rPr>
              <a:t>aus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Litreature</a:t>
            </a:r>
            <a:r>
              <a:rPr lang="en-GB" dirty="0">
                <a:sym typeface="Wingdings" panose="05000000000000000000" pitchFamily="2" charset="2"/>
              </a:rPr>
              <a:t> view</a:t>
            </a:r>
          </a:p>
          <a:p>
            <a:endParaRPr lang="en-GB" dirty="0">
              <a:sym typeface="Wingdings" panose="05000000000000000000" pitchFamily="2" charset="2"/>
            </a:endParaRPr>
          </a:p>
          <a:p>
            <a:r>
              <a:rPr lang="en-GB" dirty="0">
                <a:sym typeface="Wingdings" panose="05000000000000000000" pitchFamily="2" charset="2"/>
              </a:rPr>
              <a:t> Used as data collection tool, </a:t>
            </a:r>
            <a:r>
              <a:rPr lang="en-GB" dirty="0" err="1">
                <a:sym typeface="Wingdings" panose="05000000000000000000" pitchFamily="2" charset="2"/>
              </a:rPr>
              <a:t>schließt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mit</a:t>
            </a:r>
            <a:r>
              <a:rPr lang="en-GB" dirty="0">
                <a:sym typeface="Wingdings" panose="05000000000000000000" pitchFamily="2" charset="2"/>
              </a:rPr>
              <a:t> Research question 2 </a:t>
            </a:r>
            <a:endParaRPr lang="en-GB" dirty="0"/>
          </a:p>
          <a:p>
            <a:pPr algn="ctr"/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92682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Not just a review – Database to Data analysis on open source software – </a:t>
            </a:r>
          </a:p>
          <a:p>
            <a:r>
              <a:rPr lang="en-GB" dirty="0"/>
              <a:t>R was used to establish a </a:t>
            </a:r>
            <a:r>
              <a:rPr lang="en-GB" dirty="0" err="1"/>
              <a:t>os</a:t>
            </a:r>
            <a:r>
              <a:rPr lang="en-GB" dirty="0"/>
              <a:t> </a:t>
            </a:r>
            <a:r>
              <a:rPr lang="en-GB" dirty="0" err="1"/>
              <a:t>qual</a:t>
            </a:r>
            <a:r>
              <a:rPr lang="en-GB" dirty="0"/>
              <a:t> </a:t>
            </a:r>
            <a:r>
              <a:rPr lang="en-GB" dirty="0" err="1"/>
              <a:t>gis</a:t>
            </a:r>
            <a:r>
              <a:rPr lang="en-GB" dirty="0"/>
              <a:t> </a:t>
            </a:r>
            <a:r>
              <a:rPr lang="en-GB" dirty="0">
                <a:sym typeface="Wingdings" panose="05000000000000000000" pitchFamily="2" charset="2"/>
              </a:rPr>
              <a:t> so </a:t>
            </a:r>
            <a:r>
              <a:rPr lang="en-GB" dirty="0" err="1">
                <a:sym typeface="Wingdings" panose="05000000000000000000" pitchFamily="2" charset="2"/>
              </a:rPr>
              <a:t>haben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wir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gezeigt</a:t>
            </a:r>
            <a:r>
              <a:rPr lang="en-GB" dirty="0">
                <a:sym typeface="Wingdings" panose="05000000000000000000" pitchFamily="2" charset="2"/>
              </a:rPr>
              <a:t> das </a:t>
            </a:r>
            <a:r>
              <a:rPr lang="en-GB" dirty="0" err="1">
                <a:sym typeface="Wingdings" panose="05000000000000000000" pitchFamily="2" charset="2"/>
              </a:rPr>
              <a:t>es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mit</a:t>
            </a:r>
            <a:r>
              <a:rPr lang="en-GB" dirty="0">
                <a:sym typeface="Wingdings" panose="05000000000000000000" pitchFamily="2" charset="2"/>
              </a:rPr>
              <a:t> open source software </a:t>
            </a:r>
            <a:r>
              <a:rPr lang="en-GB" dirty="0" err="1">
                <a:sym typeface="Wingdings" panose="05000000000000000000" pitchFamily="2" charset="2"/>
              </a:rPr>
              <a:t>geht</a:t>
            </a:r>
            <a:r>
              <a:rPr lang="en-GB" dirty="0">
                <a:sym typeface="Wingdings" panose="05000000000000000000" pitchFamily="2" charset="2"/>
              </a:rPr>
              <a:t>!</a:t>
            </a:r>
            <a:endParaRPr lang="en-GB" dirty="0"/>
          </a:p>
          <a:p>
            <a:endParaRPr lang="en-GB" dirty="0"/>
          </a:p>
          <a:p>
            <a:r>
              <a:rPr lang="en-GB" dirty="0"/>
              <a:t>Extensive use of proprietary Software </a:t>
            </a:r>
            <a:r>
              <a:rPr lang="en-GB" dirty="0">
                <a:sym typeface="Wingdings" panose="05000000000000000000" pitchFamily="2" charset="2"/>
              </a:rPr>
              <a:t> digital dived and Exclusion   </a:t>
            </a:r>
            <a:r>
              <a:rPr lang="en-GB" dirty="0" err="1">
                <a:sym typeface="Wingdings" panose="05000000000000000000" pitchFamily="2" charset="2"/>
              </a:rPr>
              <a:t>Behinderung</a:t>
            </a:r>
            <a:r>
              <a:rPr lang="en-GB" dirty="0">
                <a:sym typeface="Wingdings" panose="05000000000000000000" pitchFamily="2" charset="2"/>
              </a:rPr>
              <a:t> der </a:t>
            </a:r>
            <a:r>
              <a:rPr lang="en-GB" dirty="0" err="1">
                <a:sym typeface="Wingdings" panose="05000000000000000000" pitchFamily="2" charset="2"/>
              </a:rPr>
              <a:t>Wissendiffusion</a:t>
            </a:r>
            <a:r>
              <a:rPr lang="en-GB" dirty="0">
                <a:sym typeface="Wingdings" panose="05000000000000000000" pitchFamily="2" charset="2"/>
              </a:rPr>
              <a:t> </a:t>
            </a:r>
          </a:p>
          <a:p>
            <a:endParaRPr lang="en-GB" dirty="0">
              <a:sym typeface="Wingdings" panose="05000000000000000000" pitchFamily="2" charset="2"/>
            </a:endParaRPr>
          </a:p>
          <a:p>
            <a:r>
              <a:rPr lang="en-GB" dirty="0">
                <a:sym typeface="Wingdings" panose="05000000000000000000" pitchFamily="2" charset="2"/>
              </a:rPr>
              <a:t>Why open source  </a:t>
            </a:r>
            <a:r>
              <a:rPr lang="en-GB" dirty="0" err="1">
                <a:sym typeface="Wingdings" panose="05000000000000000000" pitchFamily="2" charset="2"/>
              </a:rPr>
              <a:t>Kein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Nachteil</a:t>
            </a:r>
            <a:r>
              <a:rPr lang="en-GB" dirty="0">
                <a:sym typeface="Wingdings" panose="05000000000000000000" pitchFamily="2" charset="2"/>
              </a:rPr>
              <a:t>! </a:t>
            </a:r>
            <a:r>
              <a:rPr lang="en-GB" dirty="0" err="1">
                <a:sym typeface="Wingdings" panose="05000000000000000000" pitchFamily="2" charset="2"/>
              </a:rPr>
              <a:t>Große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Auswahl</a:t>
            </a:r>
            <a:r>
              <a:rPr lang="en-GB" dirty="0">
                <a:sym typeface="Wingdings" panose="05000000000000000000" pitchFamily="2" charset="2"/>
              </a:rPr>
              <a:t> an </a:t>
            </a:r>
            <a:r>
              <a:rPr lang="en-GB" dirty="0" err="1">
                <a:sym typeface="Wingdings" panose="05000000000000000000" pitchFamily="2" charset="2"/>
              </a:rPr>
              <a:t>freien</a:t>
            </a:r>
            <a:r>
              <a:rPr lang="en-GB" dirty="0">
                <a:sym typeface="Wingdings" panose="05000000000000000000" pitchFamily="2" charset="2"/>
              </a:rPr>
              <a:t> GIS – OSGEO </a:t>
            </a:r>
            <a:r>
              <a:rPr lang="en-GB" dirty="0" err="1">
                <a:sym typeface="Wingdings" panose="05000000000000000000" pitchFamily="2" charset="2"/>
              </a:rPr>
              <a:t>ganze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Sammlung</a:t>
            </a:r>
            <a:r>
              <a:rPr lang="en-GB" dirty="0">
                <a:sym typeface="Wingdings" panose="05000000000000000000" pitchFamily="2" charset="2"/>
              </a:rPr>
              <a:t> an GIS </a:t>
            </a:r>
            <a:r>
              <a:rPr lang="en-GB" dirty="0" err="1">
                <a:sym typeface="Wingdings" panose="05000000000000000000" pitchFamily="2" charset="2"/>
              </a:rPr>
              <a:t>für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unterschiedliche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zwecke</a:t>
            </a:r>
            <a:endParaRPr lang="en-GB" dirty="0">
              <a:sym typeface="Wingdings" panose="05000000000000000000" pitchFamily="2" charset="2"/>
            </a:endParaRPr>
          </a:p>
          <a:p>
            <a:endParaRPr lang="en-GB" dirty="0">
              <a:sym typeface="Wingdings" panose="05000000000000000000" pitchFamily="2" charset="2"/>
            </a:endParaRPr>
          </a:p>
          <a:p>
            <a:endParaRPr lang="en-GB" dirty="0">
              <a:sym typeface="Wingdings" panose="05000000000000000000" pitchFamily="2" charset="2"/>
            </a:endParaRPr>
          </a:p>
          <a:p>
            <a:r>
              <a:rPr lang="en-GB" dirty="0">
                <a:sym typeface="Wingdings" panose="05000000000000000000" pitchFamily="2" charset="2"/>
              </a:rPr>
              <a:t>QGIS and ArcGIS coded in python  extending = easy</a:t>
            </a:r>
          </a:p>
          <a:p>
            <a:endParaRPr lang="en-GB" dirty="0">
              <a:sym typeface="Wingdings" panose="05000000000000000000" pitchFamily="2" charset="2"/>
            </a:endParaRPr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5306589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All </a:t>
            </a:r>
            <a:r>
              <a:rPr lang="en-GB" dirty="0" err="1"/>
              <a:t>diese</a:t>
            </a:r>
            <a:r>
              <a:rPr lang="en-GB" dirty="0"/>
              <a:t> </a:t>
            </a:r>
            <a:r>
              <a:rPr lang="en-GB" dirty="0" err="1"/>
              <a:t>Anwendungen</a:t>
            </a:r>
            <a:r>
              <a:rPr lang="en-GB" dirty="0"/>
              <a:t> </a:t>
            </a:r>
            <a:r>
              <a:rPr lang="en-GB" dirty="0" err="1"/>
              <a:t>sind</a:t>
            </a:r>
            <a:r>
              <a:rPr lang="en-GB" dirty="0"/>
              <a:t> </a:t>
            </a:r>
            <a:r>
              <a:rPr lang="en-GB" dirty="0" err="1"/>
              <a:t>sehr</a:t>
            </a:r>
            <a:r>
              <a:rPr lang="en-GB" dirty="0"/>
              <a:t> </a:t>
            </a:r>
            <a:r>
              <a:rPr lang="en-GB" dirty="0" err="1"/>
              <a:t>wichtig</a:t>
            </a:r>
            <a:r>
              <a:rPr lang="en-GB" dirty="0"/>
              <a:t>, da </a:t>
            </a:r>
            <a:r>
              <a:rPr lang="en-GB" dirty="0" err="1"/>
              <a:t>pionierleistungen</a:t>
            </a:r>
            <a:endParaRPr lang="en-GB" dirty="0"/>
          </a:p>
          <a:p>
            <a:endParaRPr lang="en-GB" dirty="0"/>
          </a:p>
          <a:p>
            <a:r>
              <a:rPr lang="en-GB" dirty="0"/>
              <a:t>All </a:t>
            </a:r>
            <a:r>
              <a:rPr lang="en-GB" dirty="0" err="1"/>
              <a:t>diese</a:t>
            </a:r>
            <a:r>
              <a:rPr lang="en-GB" dirty="0"/>
              <a:t> </a:t>
            </a:r>
            <a:r>
              <a:rPr lang="en-GB" dirty="0" err="1"/>
              <a:t>Anwendungen</a:t>
            </a:r>
            <a:r>
              <a:rPr lang="en-GB" dirty="0"/>
              <a:t> </a:t>
            </a:r>
            <a:r>
              <a:rPr lang="en-GB" dirty="0" err="1"/>
              <a:t>sind</a:t>
            </a:r>
            <a:r>
              <a:rPr lang="en-GB" dirty="0"/>
              <a:t> </a:t>
            </a:r>
            <a:r>
              <a:rPr lang="en-GB" dirty="0" err="1"/>
              <a:t>auch</a:t>
            </a:r>
            <a:r>
              <a:rPr lang="en-GB" dirty="0"/>
              <a:t> </a:t>
            </a:r>
            <a:r>
              <a:rPr lang="en-GB" dirty="0" err="1"/>
              <a:t>mit</a:t>
            </a:r>
            <a:r>
              <a:rPr lang="en-GB" dirty="0"/>
              <a:t> </a:t>
            </a:r>
            <a:r>
              <a:rPr lang="en-GB" dirty="0" err="1"/>
              <a:t>Os</a:t>
            </a:r>
            <a:r>
              <a:rPr lang="en-GB" dirty="0"/>
              <a:t> geo software </a:t>
            </a:r>
            <a:r>
              <a:rPr lang="en-GB" dirty="0" err="1"/>
              <a:t>umsetztbar</a:t>
            </a:r>
            <a:r>
              <a:rPr lang="en-GB" dirty="0"/>
              <a:t> –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Anbindung</a:t>
            </a:r>
            <a:r>
              <a:rPr lang="en-GB" dirty="0"/>
              <a:t> von python </a:t>
            </a:r>
            <a:r>
              <a:rPr lang="en-GB" dirty="0" err="1"/>
              <a:t>ist</a:t>
            </a:r>
            <a:r>
              <a:rPr lang="en-GB" dirty="0"/>
              <a:t> </a:t>
            </a:r>
            <a:r>
              <a:rPr lang="en-GB" dirty="0" err="1"/>
              <a:t>es</a:t>
            </a:r>
            <a:r>
              <a:rPr lang="en-GB" dirty="0"/>
              <a:t> </a:t>
            </a:r>
            <a:r>
              <a:rPr lang="en-GB" dirty="0" err="1"/>
              <a:t>leicht</a:t>
            </a:r>
            <a:r>
              <a:rPr lang="en-GB" dirty="0"/>
              <a:t> </a:t>
            </a:r>
            <a:r>
              <a:rPr lang="en-GB" dirty="0" err="1"/>
              <a:t>eigene</a:t>
            </a:r>
            <a:r>
              <a:rPr lang="en-GB" dirty="0"/>
              <a:t> </a:t>
            </a:r>
            <a:r>
              <a:rPr lang="en-GB" dirty="0" err="1"/>
              <a:t>Erweiterungen</a:t>
            </a:r>
            <a:r>
              <a:rPr lang="en-GB" dirty="0"/>
              <a:t> </a:t>
            </a:r>
            <a:r>
              <a:rPr lang="en-GB" dirty="0" err="1"/>
              <a:t>zu</a:t>
            </a:r>
            <a:r>
              <a:rPr lang="en-GB" dirty="0"/>
              <a:t> </a:t>
            </a:r>
            <a:r>
              <a:rPr lang="en-GB" dirty="0" err="1"/>
              <a:t>entwicklen</a:t>
            </a:r>
            <a:endParaRPr lang="en-GB" dirty="0"/>
          </a:p>
          <a:p>
            <a:r>
              <a:rPr lang="en-GB" dirty="0"/>
              <a:t>Oder </a:t>
            </a:r>
            <a:r>
              <a:rPr lang="en-GB" dirty="0" err="1"/>
              <a:t>auch</a:t>
            </a:r>
            <a:r>
              <a:rPr lang="en-GB" dirty="0"/>
              <a:t> </a:t>
            </a:r>
            <a:r>
              <a:rPr lang="en-GB" dirty="0" err="1"/>
              <a:t>bereits</a:t>
            </a:r>
            <a:r>
              <a:rPr lang="en-GB" dirty="0"/>
              <a:t> </a:t>
            </a:r>
            <a:r>
              <a:rPr lang="en-GB" dirty="0" err="1"/>
              <a:t>bestehende</a:t>
            </a:r>
            <a:r>
              <a:rPr lang="en-GB" dirty="0"/>
              <a:t> </a:t>
            </a:r>
            <a:r>
              <a:rPr lang="en-GB" dirty="0" err="1"/>
              <a:t>Entwicklungen</a:t>
            </a:r>
            <a:r>
              <a:rPr lang="en-GB" dirty="0"/>
              <a:t> </a:t>
            </a:r>
            <a:r>
              <a:rPr lang="en-GB" dirty="0" err="1"/>
              <a:t>zu</a:t>
            </a:r>
            <a:r>
              <a:rPr lang="en-GB" dirty="0"/>
              <a:t> </a:t>
            </a:r>
            <a:r>
              <a:rPr lang="en-GB" dirty="0" err="1"/>
              <a:t>nutzen</a:t>
            </a:r>
            <a:r>
              <a:rPr lang="en-GB" dirty="0"/>
              <a:t> – </a:t>
            </a:r>
            <a:r>
              <a:rPr lang="en-GB" dirty="0" err="1"/>
              <a:t>z.B</a:t>
            </a:r>
            <a:r>
              <a:rPr lang="en-GB" dirty="0"/>
              <a:t>. RQGIS</a:t>
            </a:r>
          </a:p>
          <a:p>
            <a:endParaRPr lang="en-GB" dirty="0"/>
          </a:p>
          <a:p>
            <a:r>
              <a:rPr lang="en-GB" dirty="0" err="1"/>
              <a:t>Je</a:t>
            </a:r>
            <a:r>
              <a:rPr lang="en-GB" dirty="0"/>
              <a:t> </a:t>
            </a:r>
            <a:r>
              <a:rPr lang="en-GB" dirty="0" err="1"/>
              <a:t>populärer</a:t>
            </a:r>
            <a:r>
              <a:rPr lang="en-GB" dirty="0"/>
              <a:t> </a:t>
            </a:r>
            <a:r>
              <a:rPr lang="en-GB" dirty="0" err="1"/>
              <a:t>diese</a:t>
            </a:r>
            <a:r>
              <a:rPr lang="en-GB" dirty="0"/>
              <a:t> </a:t>
            </a:r>
            <a:r>
              <a:rPr lang="en-GB" dirty="0" err="1"/>
              <a:t>Enticklungen</a:t>
            </a:r>
            <a:r>
              <a:rPr lang="en-GB" dirty="0"/>
              <a:t> warden </a:t>
            </a:r>
            <a:r>
              <a:rPr lang="en-GB" dirty="0" err="1"/>
              <a:t>desto</a:t>
            </a:r>
            <a:r>
              <a:rPr lang="en-GB" dirty="0"/>
              <a:t> </a:t>
            </a:r>
            <a:r>
              <a:rPr lang="en-GB" dirty="0" err="1"/>
              <a:t>größer</a:t>
            </a:r>
            <a:r>
              <a:rPr lang="en-GB" dirty="0"/>
              <a:t> </a:t>
            </a:r>
            <a:r>
              <a:rPr lang="en-GB" dirty="0" err="1"/>
              <a:t>ist</a:t>
            </a:r>
            <a:r>
              <a:rPr lang="en-GB" dirty="0"/>
              <a:t> der </a:t>
            </a:r>
            <a:r>
              <a:rPr lang="en-GB" dirty="0" err="1"/>
              <a:t>ideen</a:t>
            </a:r>
            <a:r>
              <a:rPr lang="en-GB" dirty="0"/>
              <a:t> </a:t>
            </a:r>
            <a:r>
              <a:rPr lang="en-GB" dirty="0" err="1"/>
              <a:t>austausch</a:t>
            </a:r>
            <a:r>
              <a:rPr lang="en-GB" dirty="0"/>
              <a:t> und die </a:t>
            </a:r>
            <a:r>
              <a:rPr lang="en-GB" dirty="0" err="1"/>
              <a:t>weiterentwicklung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4526933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Qual</a:t>
            </a:r>
            <a:r>
              <a:rPr lang="en-GB" dirty="0"/>
              <a:t> GIS </a:t>
            </a:r>
            <a:r>
              <a:rPr lang="en-GB" dirty="0" err="1"/>
              <a:t>profitiert</a:t>
            </a:r>
            <a:r>
              <a:rPr lang="en-GB" dirty="0"/>
              <a:t>  von </a:t>
            </a:r>
            <a:r>
              <a:rPr lang="en-GB" dirty="0" err="1"/>
              <a:t>größeren</a:t>
            </a:r>
            <a:r>
              <a:rPr lang="en-GB" dirty="0"/>
              <a:t> </a:t>
            </a:r>
            <a:r>
              <a:rPr lang="en-GB" dirty="0" err="1"/>
              <a:t>nutzen</a:t>
            </a:r>
            <a:r>
              <a:rPr lang="en-GB" dirty="0"/>
              <a:t> an </a:t>
            </a:r>
            <a:r>
              <a:rPr lang="en-GB" dirty="0" err="1"/>
              <a:t>freier</a:t>
            </a:r>
            <a:r>
              <a:rPr lang="en-GB" dirty="0"/>
              <a:t> Software und am </a:t>
            </a:r>
            <a:r>
              <a:rPr lang="en-GB" dirty="0" err="1"/>
              <a:t>effektiven</a:t>
            </a:r>
            <a:r>
              <a:rPr lang="en-GB" dirty="0"/>
              <a:t> </a:t>
            </a:r>
            <a:r>
              <a:rPr lang="en-GB" dirty="0" err="1"/>
              <a:t>Wissenaustausch</a:t>
            </a:r>
            <a:r>
              <a:rPr lang="en-GB" dirty="0"/>
              <a:t> </a:t>
            </a:r>
          </a:p>
          <a:p>
            <a:r>
              <a:rPr lang="en-GB" dirty="0">
                <a:sym typeface="Wingdings" panose="05000000000000000000" pitchFamily="2" charset="2"/>
              </a:rPr>
              <a:t>	 </a:t>
            </a:r>
            <a:r>
              <a:rPr lang="en-GB" dirty="0" err="1">
                <a:sym typeface="Wingdings" panose="05000000000000000000" pitchFamily="2" charset="2"/>
              </a:rPr>
              <a:t>jedoch</a:t>
            </a:r>
            <a:r>
              <a:rPr lang="en-GB" dirty="0">
                <a:sym typeface="Wingdings" panose="05000000000000000000" pitchFamily="2" charset="2"/>
              </a:rPr>
              <a:t> muss dies </a:t>
            </a:r>
            <a:r>
              <a:rPr lang="en-GB" dirty="0" err="1">
                <a:sym typeface="Wingdings" panose="05000000000000000000" pitchFamily="2" charset="2"/>
              </a:rPr>
              <a:t>auch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angenommen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werden</a:t>
            </a:r>
            <a:r>
              <a:rPr lang="en-GB" dirty="0">
                <a:sym typeface="Wingdings" panose="05000000000000000000" pitchFamily="2" charset="2"/>
              </a:rPr>
              <a:t>!</a:t>
            </a:r>
          </a:p>
          <a:p>
            <a:endParaRPr lang="en-GB" dirty="0">
              <a:sym typeface="Wingdings" panose="05000000000000000000" pitchFamily="2" charset="2"/>
            </a:endParaRPr>
          </a:p>
          <a:p>
            <a:r>
              <a:rPr lang="en-GB" dirty="0">
                <a:sym typeface="Wingdings" panose="05000000000000000000" pitchFamily="2" charset="2"/>
              </a:rPr>
              <a:t>Das </a:t>
            </a:r>
            <a:r>
              <a:rPr lang="en-GB" dirty="0" err="1">
                <a:sym typeface="Wingdings" panose="05000000000000000000" pitchFamily="2" charset="2"/>
              </a:rPr>
              <a:t>alles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macht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nur</a:t>
            </a:r>
            <a:r>
              <a:rPr lang="en-GB" dirty="0">
                <a:sym typeface="Wingdings" panose="05000000000000000000" pitchFamily="2" charset="2"/>
              </a:rPr>
              <a:t> Sinn </a:t>
            </a:r>
            <a:r>
              <a:rPr lang="en-GB" dirty="0" err="1">
                <a:sym typeface="Wingdings" panose="05000000000000000000" pitchFamily="2" charset="2"/>
              </a:rPr>
              <a:t>wenn</a:t>
            </a:r>
            <a:r>
              <a:rPr lang="en-GB" dirty="0">
                <a:sym typeface="Wingdings" panose="05000000000000000000" pitchFamily="2" charset="2"/>
              </a:rPr>
              <a:t> dies </a:t>
            </a:r>
            <a:r>
              <a:rPr lang="en-GB" dirty="0" err="1">
                <a:sym typeface="Wingdings" panose="05000000000000000000" pitchFamily="2" charset="2"/>
              </a:rPr>
              <a:t>auch</a:t>
            </a:r>
            <a:r>
              <a:rPr lang="en-GB" dirty="0">
                <a:sym typeface="Wingdings" panose="05000000000000000000" pitchFamily="2" charset="2"/>
              </a:rPr>
              <a:t> von der </a:t>
            </a:r>
            <a:r>
              <a:rPr lang="en-GB" dirty="0" err="1">
                <a:sym typeface="Wingdings" panose="05000000000000000000" pitchFamily="2" charset="2"/>
              </a:rPr>
              <a:t>Wissenschaftscommunity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angenommen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wird</a:t>
            </a:r>
            <a:r>
              <a:rPr lang="en-GB" dirty="0">
                <a:sym typeface="Wingdings" panose="05000000000000000000" pitchFamily="2" charset="2"/>
              </a:rPr>
              <a:t>!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260381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dirty="0" err="1"/>
              <a:t>Schuurmann</a:t>
            </a:r>
            <a:r>
              <a:rPr lang="en-GB" dirty="0"/>
              <a:t> “raddle the fence between </a:t>
            </a:r>
            <a:r>
              <a:rPr lang="en-GB" dirty="0" err="1"/>
              <a:t>gis</a:t>
            </a:r>
            <a:r>
              <a:rPr lang="en-GB" dirty="0"/>
              <a:t> and human geo.”</a:t>
            </a:r>
          </a:p>
          <a:p>
            <a:pPr marL="171450" indent="-171450">
              <a:buFontTx/>
              <a:buChar char="-"/>
            </a:pP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 err="1"/>
              <a:t>Geschichte</a:t>
            </a:r>
            <a:r>
              <a:rPr lang="en-GB" dirty="0"/>
              <a:t> von GIS </a:t>
            </a: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 err="1">
                <a:sym typeface="Wingdings" panose="05000000000000000000" pitchFamily="2" charset="2"/>
              </a:rPr>
              <a:t>zu</a:t>
            </a:r>
            <a:r>
              <a:rPr lang="en-GB" dirty="0">
                <a:sym typeface="Wingdings" panose="05000000000000000000" pitchFamily="2" charset="2"/>
              </a:rPr>
              <a:t> begin </a:t>
            </a:r>
            <a:r>
              <a:rPr lang="en-GB" dirty="0" err="1">
                <a:sym typeface="Wingdings" panose="05000000000000000000" pitchFamily="2" charset="2"/>
              </a:rPr>
              <a:t>hauptsächlich</a:t>
            </a:r>
            <a:r>
              <a:rPr lang="en-GB" dirty="0">
                <a:sym typeface="Wingdings" panose="05000000000000000000" pitchFamily="2" charset="2"/>
              </a:rPr>
              <a:t> quantitative </a:t>
            </a:r>
            <a:r>
              <a:rPr lang="en-GB" dirty="0" err="1">
                <a:sym typeface="Wingdings" panose="05000000000000000000" pitchFamily="2" charset="2"/>
              </a:rPr>
              <a:t>nutzung</a:t>
            </a:r>
            <a:r>
              <a:rPr lang="en-GB" dirty="0">
                <a:sym typeface="Wingdings" panose="05000000000000000000" pitchFamily="2" charset="2"/>
              </a:rPr>
              <a:t>  Welt </a:t>
            </a:r>
            <a:r>
              <a:rPr lang="en-GB" dirty="0" err="1">
                <a:sym typeface="Wingdings" panose="05000000000000000000" pitchFamily="2" charset="2"/>
              </a:rPr>
              <a:t>aus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gottes</a:t>
            </a:r>
            <a:r>
              <a:rPr lang="en-GB" dirty="0">
                <a:sym typeface="Wingdings" panose="05000000000000000000" pitchFamily="2" charset="2"/>
              </a:rPr>
              <a:t> perspective</a:t>
            </a:r>
          </a:p>
          <a:p>
            <a:pPr marL="0" indent="0">
              <a:buFontTx/>
              <a:buNone/>
            </a:pP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 err="1"/>
              <a:t>Kritische</a:t>
            </a:r>
            <a:r>
              <a:rPr lang="en-GB" dirty="0"/>
              <a:t> </a:t>
            </a:r>
            <a:r>
              <a:rPr lang="en-GB" dirty="0" err="1"/>
              <a:t>Sicht</a:t>
            </a:r>
            <a:r>
              <a:rPr lang="en-GB" dirty="0"/>
              <a:t> auf </a:t>
            </a:r>
            <a:r>
              <a:rPr lang="en-GB" dirty="0" err="1"/>
              <a:t>gis</a:t>
            </a:r>
            <a:r>
              <a:rPr lang="en-GB" dirty="0"/>
              <a:t> da </a:t>
            </a:r>
            <a:r>
              <a:rPr lang="en-GB" dirty="0" err="1"/>
              <a:t>militärisch</a:t>
            </a:r>
            <a:r>
              <a:rPr lang="en-GB" dirty="0"/>
              <a:t> </a:t>
            </a:r>
            <a:r>
              <a:rPr lang="en-GB" dirty="0" err="1"/>
              <a:t>genutzt</a:t>
            </a:r>
            <a:r>
              <a:rPr lang="en-GB" dirty="0"/>
              <a:t>, ins </a:t>
            </a:r>
            <a:r>
              <a:rPr lang="en-GB" dirty="0" err="1"/>
              <a:t>besonders</a:t>
            </a:r>
            <a:r>
              <a:rPr lang="en-GB" dirty="0"/>
              <a:t> quantitative </a:t>
            </a:r>
            <a:r>
              <a:rPr lang="en-GB" dirty="0" err="1"/>
              <a:t>methoden</a:t>
            </a:r>
            <a:r>
              <a:rPr lang="en-GB" dirty="0"/>
              <a:t> </a:t>
            </a:r>
            <a:r>
              <a:rPr lang="en-GB" dirty="0" err="1"/>
              <a:t>unterstützt</a:t>
            </a:r>
            <a:r>
              <a:rPr lang="en-GB" dirty="0"/>
              <a:t>, </a:t>
            </a:r>
            <a:r>
              <a:rPr lang="en-GB" dirty="0" err="1"/>
              <a:t>unreflektierte</a:t>
            </a:r>
            <a:r>
              <a:rPr lang="en-GB" dirty="0"/>
              <a:t> </a:t>
            </a:r>
            <a:r>
              <a:rPr lang="en-GB" dirty="0" err="1"/>
              <a:t>Verarbeitung</a:t>
            </a:r>
            <a:r>
              <a:rPr lang="en-GB" dirty="0"/>
              <a:t> der </a:t>
            </a:r>
            <a:r>
              <a:rPr lang="en-GB" dirty="0" err="1"/>
              <a:t>Daten</a:t>
            </a:r>
            <a:r>
              <a:rPr lang="en-GB" dirty="0"/>
              <a:t> (</a:t>
            </a:r>
            <a:r>
              <a:rPr lang="en-GB" dirty="0" err="1"/>
              <a:t>vor</a:t>
            </a:r>
            <a:r>
              <a:rPr lang="en-GB" dirty="0"/>
              <a:t> </a:t>
            </a:r>
            <a:r>
              <a:rPr lang="en-GB" dirty="0" err="1"/>
              <a:t>allem</a:t>
            </a:r>
            <a:r>
              <a:rPr lang="en-GB" dirty="0"/>
              <a:t> </a:t>
            </a:r>
            <a:r>
              <a:rPr lang="en-GB" dirty="0" err="1"/>
              <a:t>Daten</a:t>
            </a:r>
            <a:r>
              <a:rPr lang="en-GB" dirty="0"/>
              <a:t> </a:t>
            </a:r>
            <a:r>
              <a:rPr lang="en-GB" dirty="0" err="1"/>
              <a:t>getriebene</a:t>
            </a:r>
            <a:r>
              <a:rPr lang="en-GB" dirty="0"/>
              <a:t> </a:t>
            </a:r>
            <a:r>
              <a:rPr lang="en-GB" dirty="0" err="1"/>
              <a:t>Methoden</a:t>
            </a:r>
            <a:r>
              <a:rPr lang="en-GB" dirty="0"/>
              <a:t>, </a:t>
            </a:r>
            <a:r>
              <a:rPr lang="en-GB" dirty="0" err="1"/>
              <a:t>welcher</a:t>
            </a:r>
            <a:r>
              <a:rPr lang="en-GB" dirty="0"/>
              <a:t> </a:t>
            </a:r>
            <a:r>
              <a:rPr lang="en-GB" dirty="0" err="1"/>
              <a:t>qualitativen</a:t>
            </a:r>
            <a:r>
              <a:rPr lang="en-GB" dirty="0"/>
              <a:t> </a:t>
            </a:r>
            <a:r>
              <a:rPr lang="en-GB" dirty="0" err="1"/>
              <a:t>forschung</a:t>
            </a:r>
            <a:r>
              <a:rPr lang="en-GB" dirty="0"/>
              <a:t> oft </a:t>
            </a:r>
            <a:r>
              <a:rPr lang="en-GB" dirty="0" err="1"/>
              <a:t>nicht</a:t>
            </a:r>
            <a:r>
              <a:rPr lang="en-GB" dirty="0"/>
              <a:t> </a:t>
            </a:r>
            <a:r>
              <a:rPr lang="en-GB" dirty="0" err="1"/>
              <a:t>gerecht</a:t>
            </a:r>
            <a:r>
              <a:rPr lang="en-GB" dirty="0"/>
              <a:t> </a:t>
            </a:r>
            <a:r>
              <a:rPr lang="en-GB" dirty="0" err="1"/>
              <a:t>werden</a:t>
            </a:r>
            <a:r>
              <a:rPr lang="en-GB" dirty="0"/>
              <a:t>) </a:t>
            </a:r>
          </a:p>
          <a:p>
            <a:pPr marL="171450" indent="-171450">
              <a:buFontTx/>
              <a:buChar char="-"/>
            </a:pPr>
            <a:endParaRPr lang="en-GB" dirty="0"/>
          </a:p>
          <a:p>
            <a:pPr marL="171450" indent="-171450">
              <a:buFontTx/>
              <a:buChar char="-"/>
            </a:pPr>
            <a:endParaRPr lang="en-GB" dirty="0"/>
          </a:p>
          <a:p>
            <a:pPr marL="0" indent="0">
              <a:buFontTx/>
              <a:buNone/>
            </a:pPr>
            <a:r>
              <a:rPr lang="en-GB" dirty="0" err="1"/>
              <a:t>Vom</a:t>
            </a:r>
            <a:r>
              <a:rPr lang="en-GB" dirty="0"/>
              <a:t> </a:t>
            </a:r>
            <a:r>
              <a:rPr lang="en-GB" dirty="0" err="1"/>
              <a:t>kritischen</a:t>
            </a:r>
            <a:r>
              <a:rPr lang="en-GB" dirty="0"/>
              <a:t> </a:t>
            </a:r>
            <a:r>
              <a:rPr lang="en-GB" dirty="0" err="1"/>
              <a:t>Gegenspieler</a:t>
            </a:r>
            <a:r>
              <a:rPr lang="en-GB" dirty="0"/>
              <a:t> </a:t>
            </a:r>
            <a:r>
              <a:rPr lang="en-GB" dirty="0" err="1"/>
              <a:t>zum</a:t>
            </a:r>
            <a:r>
              <a:rPr lang="en-GB" dirty="0"/>
              <a:t> </a:t>
            </a:r>
            <a:r>
              <a:rPr lang="en-GB" dirty="0" err="1"/>
              <a:t>mitspieler</a:t>
            </a:r>
            <a:endParaRPr lang="en-GB" dirty="0"/>
          </a:p>
          <a:p>
            <a:pPr marL="171450" indent="-171450">
              <a:buFontTx/>
              <a:buChar char="-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capacity to share, manage, analyse, and visualize large spatial data </a:t>
            </a:r>
          </a:p>
          <a:p>
            <a:pPr marL="171450" indent="-171450">
              <a:buFontTx/>
              <a:buChar char="-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GIS influences social and political decision-making</a:t>
            </a:r>
          </a:p>
          <a:p>
            <a:pPr marL="0" indent="0">
              <a:buFontTx/>
              <a:buNone/>
            </a:pPr>
            <a:endParaRPr lang="de-DE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2">
              <a:buFont typeface="Wingdings" panose="05000000000000000000" pitchFamily="2" charset="2"/>
              <a:buChar char="à"/>
            </a:pPr>
            <a:r>
              <a:rPr lang="en-GB" sz="2000" dirty="0">
                <a:sym typeface="Wingdings" panose="05000000000000000000" pitchFamily="2" charset="2"/>
              </a:rPr>
              <a:t>new software &amp; technology developments</a:t>
            </a:r>
          </a:p>
          <a:p>
            <a:pPr lvl="2">
              <a:buFont typeface="Wingdings" panose="05000000000000000000" pitchFamily="2" charset="2"/>
              <a:buChar char="à"/>
            </a:pPr>
            <a:r>
              <a:rPr lang="en-GB" sz="2000" dirty="0">
                <a:sym typeface="Wingdings" panose="05000000000000000000" pitchFamily="2" charset="2"/>
              </a:rPr>
              <a:t>emerging of new subdisciplines (VGI, PPGIS)</a:t>
            </a:r>
            <a:endParaRPr lang="de-DE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FontTx/>
              <a:buNone/>
            </a:pPr>
            <a:endParaRPr lang="de-DE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FontTx/>
              <a:buNone/>
            </a:pP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Tx/>
              <a:buChar char="-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VGI and PGIS 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 Web 2.0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Tx/>
              <a:buChar char="-"/>
            </a:pP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594472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Anwendung</a:t>
            </a:r>
            <a:r>
              <a:rPr lang="en-GB" dirty="0"/>
              <a:t> von qual. Und quant. </a:t>
            </a:r>
            <a:r>
              <a:rPr lang="en-GB" dirty="0" err="1"/>
              <a:t>Methoden</a:t>
            </a:r>
            <a:r>
              <a:rPr lang="en-GB" dirty="0"/>
              <a:t> </a:t>
            </a:r>
            <a:r>
              <a:rPr lang="en-GB" dirty="0" err="1"/>
              <a:t>innerhalb</a:t>
            </a:r>
            <a:r>
              <a:rPr lang="en-GB" dirty="0"/>
              <a:t> </a:t>
            </a:r>
            <a:r>
              <a:rPr lang="en-GB" dirty="0" err="1"/>
              <a:t>einer</a:t>
            </a:r>
            <a:r>
              <a:rPr lang="en-GB" dirty="0"/>
              <a:t> GIS-</a:t>
            </a:r>
            <a:r>
              <a:rPr lang="en-GB" dirty="0" err="1"/>
              <a:t>Struktur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57129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Idee Buchbeitrag Jannes und Susann -&gt; Bachelorarbeit -&gt;  </a:t>
            </a:r>
            <a:endParaRPr lang="en-GB" dirty="0"/>
          </a:p>
          <a:p>
            <a:pPr marL="171450" indent="-171450">
              <a:buFontTx/>
              <a:buChar char="-"/>
            </a:pPr>
            <a:endParaRPr lang="en-GB" dirty="0"/>
          </a:p>
          <a:p>
            <a:pPr marL="171450" indent="-171450">
              <a:buFontTx/>
              <a:buChar char="-"/>
            </a:pP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/>
              <a:t>Social science </a:t>
            </a:r>
            <a:r>
              <a:rPr lang="en-GB" dirty="0" err="1"/>
              <a:t>ist</a:t>
            </a:r>
            <a:r>
              <a:rPr lang="en-GB" dirty="0"/>
              <a:t> </a:t>
            </a:r>
            <a:r>
              <a:rPr lang="en-GB" dirty="0" err="1"/>
              <a:t>sich</a:t>
            </a:r>
            <a:r>
              <a:rPr lang="en-GB" dirty="0"/>
              <a:t> </a:t>
            </a:r>
            <a:r>
              <a:rPr lang="en-GB" dirty="0" err="1"/>
              <a:t>einig</a:t>
            </a:r>
            <a:r>
              <a:rPr lang="en-GB" dirty="0"/>
              <a:t> das qual. </a:t>
            </a:r>
            <a:r>
              <a:rPr lang="en-GB" dirty="0" err="1"/>
              <a:t>Gis</a:t>
            </a:r>
            <a:r>
              <a:rPr lang="en-GB" dirty="0"/>
              <a:t> </a:t>
            </a:r>
            <a:r>
              <a:rPr lang="en-GB" dirty="0" err="1"/>
              <a:t>wichtig</a:t>
            </a:r>
            <a:r>
              <a:rPr lang="en-GB" dirty="0"/>
              <a:t> und relevant </a:t>
            </a:r>
            <a:r>
              <a:rPr lang="en-GB" dirty="0" err="1"/>
              <a:t>ist</a:t>
            </a:r>
            <a:r>
              <a:rPr lang="en-GB" dirty="0"/>
              <a:t> </a:t>
            </a:r>
            <a:r>
              <a:rPr lang="en-GB" dirty="0" err="1"/>
              <a:t>als</a:t>
            </a:r>
            <a:r>
              <a:rPr lang="en-GB" dirty="0"/>
              <a:t> </a:t>
            </a:r>
            <a:r>
              <a:rPr lang="en-GB" dirty="0" err="1"/>
              <a:t>werkzeug</a:t>
            </a:r>
            <a:r>
              <a:rPr lang="en-GB" dirty="0"/>
              <a:t> </a:t>
            </a:r>
            <a:r>
              <a:rPr lang="en-GB" dirty="0" err="1"/>
              <a:t>dieser</a:t>
            </a:r>
            <a:r>
              <a:rPr lang="en-GB" dirty="0"/>
              <a:t> </a:t>
            </a:r>
            <a:r>
              <a:rPr lang="en-GB" dirty="0" err="1"/>
              <a:t>Forschung</a:t>
            </a:r>
            <a:r>
              <a:rPr lang="en-GB" dirty="0"/>
              <a:t> </a:t>
            </a: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 err="1">
                <a:sym typeface="Wingdings" panose="05000000000000000000" pitchFamily="2" charset="2"/>
              </a:rPr>
              <a:t>aber</a:t>
            </a:r>
            <a:r>
              <a:rPr lang="en-GB" dirty="0">
                <a:sym typeface="Wingdings" panose="05000000000000000000" pitchFamily="2" charset="2"/>
              </a:rPr>
              <a:t> die </a:t>
            </a:r>
            <a:r>
              <a:rPr lang="en-GB" dirty="0" err="1">
                <a:sym typeface="Wingdings" panose="05000000000000000000" pitchFamily="2" charset="2"/>
              </a:rPr>
              <a:t>Anwendung</a:t>
            </a:r>
            <a:r>
              <a:rPr lang="en-GB" dirty="0">
                <a:sym typeface="Wingdings" panose="05000000000000000000" pitchFamily="2" charset="2"/>
              </a:rPr>
              <a:t> von GIS </a:t>
            </a:r>
            <a:r>
              <a:rPr lang="en-GB" dirty="0" err="1">
                <a:sym typeface="Wingdings" panose="05000000000000000000" pitchFamily="2" charset="2"/>
              </a:rPr>
              <a:t>ist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eher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unstrukturiert</a:t>
            </a:r>
            <a:r>
              <a:rPr lang="en-GB" dirty="0">
                <a:sym typeface="Wingdings" panose="05000000000000000000" pitchFamily="2" charset="2"/>
              </a:rPr>
              <a:t> und </a:t>
            </a:r>
            <a:r>
              <a:rPr lang="en-GB" dirty="0" err="1">
                <a:sym typeface="Wingdings" panose="05000000000000000000" pitchFamily="2" charset="2"/>
              </a:rPr>
              <a:t>heterogen</a:t>
            </a:r>
            <a:endParaRPr lang="en-GB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endParaRPr lang="en-GB" dirty="0">
              <a:sym typeface="Wingdings" panose="05000000000000000000" pitchFamily="2" charset="2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sz="1200" dirty="0">
                <a:sym typeface="Wingdings" panose="05000000000000000000" pitchFamily="2" charset="2"/>
              </a:rPr>
              <a:t>Lack of reproducibility and transparency  </a:t>
            </a:r>
            <a:r>
              <a:rPr lang="en-GB" sz="1200" dirty="0" err="1">
                <a:sym typeface="Wingdings" panose="05000000000000000000" pitchFamily="2" charset="2"/>
              </a:rPr>
              <a:t>Nutzung</a:t>
            </a:r>
            <a:r>
              <a:rPr lang="en-GB" sz="1200" dirty="0">
                <a:sym typeface="Wingdings" panose="05000000000000000000" pitchFamily="2" charset="2"/>
              </a:rPr>
              <a:t> von </a:t>
            </a:r>
            <a:r>
              <a:rPr lang="en-GB" sz="1200" dirty="0" err="1">
                <a:sym typeface="Wingdings" panose="05000000000000000000" pitchFamily="2" charset="2"/>
              </a:rPr>
              <a:t>oopen</a:t>
            </a:r>
            <a:r>
              <a:rPr lang="en-GB" sz="1200" dirty="0">
                <a:sym typeface="Wingdings" panose="05000000000000000000" pitchFamily="2" charset="2"/>
              </a:rPr>
              <a:t> sources data/software </a:t>
            </a:r>
          </a:p>
          <a:p>
            <a:pPr marL="0" indent="0">
              <a:buFontTx/>
              <a:buNone/>
            </a:pP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17534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identifies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8556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Beantwortung der </a:t>
            </a:r>
            <a:r>
              <a:rPr lang="de-DE" dirty="0" err="1"/>
              <a:t>research</a:t>
            </a:r>
            <a:r>
              <a:rPr lang="de-DE" dirty="0"/>
              <a:t> </a:t>
            </a:r>
            <a:r>
              <a:rPr lang="de-DE" dirty="0" err="1"/>
              <a:t>questions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01110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27 </a:t>
            </a:r>
            <a:r>
              <a:rPr lang="de-DE" dirty="0" err="1"/>
              <a:t>keywords</a:t>
            </a:r>
            <a:r>
              <a:rPr lang="de-DE" dirty="0"/>
              <a:t> </a:t>
            </a:r>
            <a:r>
              <a:rPr lang="de-DE" dirty="0" err="1"/>
              <a:t>feminist</a:t>
            </a:r>
            <a:r>
              <a:rPr lang="de-DE" dirty="0"/>
              <a:t> </a:t>
            </a:r>
            <a:r>
              <a:rPr lang="de-DE" dirty="0" err="1"/>
              <a:t>gis</a:t>
            </a:r>
            <a:r>
              <a:rPr lang="de-DE" dirty="0"/>
              <a:t>, </a:t>
            </a:r>
            <a:r>
              <a:rPr lang="de-DE" dirty="0" err="1"/>
              <a:t>qual</a:t>
            </a:r>
            <a:r>
              <a:rPr lang="de-DE" dirty="0"/>
              <a:t> GIS </a:t>
            </a:r>
            <a:r>
              <a:rPr lang="de-DE" dirty="0" err="1"/>
              <a:t>usw</a:t>
            </a:r>
            <a:r>
              <a:rPr lang="de-DE" dirty="0"/>
              <a:t>…</a:t>
            </a:r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Var. GIS Trans, Software, Visual., </a:t>
            </a:r>
            <a:r>
              <a:rPr lang="de-DE" dirty="0" err="1"/>
              <a:t>qual.Data</a:t>
            </a:r>
            <a:endParaRPr lang="de-DE" dirty="0"/>
          </a:p>
          <a:p>
            <a:endParaRPr lang="de-DE" dirty="0"/>
          </a:p>
          <a:p>
            <a:r>
              <a:rPr lang="de-DE" dirty="0"/>
              <a:t>Ev. Erwähnen das </a:t>
            </a:r>
            <a:r>
              <a:rPr lang="de-DE" dirty="0" err="1"/>
              <a:t>postgresql</a:t>
            </a:r>
            <a:r>
              <a:rPr lang="de-DE" dirty="0"/>
              <a:t> </a:t>
            </a:r>
            <a:r>
              <a:rPr lang="de-DE" dirty="0" err="1"/>
              <a:t>datenbank</a:t>
            </a:r>
            <a:r>
              <a:rPr lang="de-DE" dirty="0"/>
              <a:t> auf den </a:t>
            </a:r>
            <a:r>
              <a:rPr lang="de-DE" dirty="0" err="1"/>
              <a:t>server</a:t>
            </a:r>
            <a:r>
              <a:rPr lang="de-DE" dirty="0"/>
              <a:t> verschoben wird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997409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468 matches. We dismissed 87 publications</a:t>
            </a:r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R</a:t>
            </a:r>
            <a:r>
              <a:rPr lang="en-GB" dirty="0" err="1"/>
              <a:t>etrieved</a:t>
            </a:r>
            <a:r>
              <a:rPr lang="en-GB" dirty="0"/>
              <a:t> 14 var. Location, qual. Data, Analysis method, Software</a:t>
            </a:r>
          </a:p>
          <a:p>
            <a:endParaRPr lang="en-GB" dirty="0"/>
          </a:p>
          <a:p>
            <a:r>
              <a:rPr lang="en-GB" dirty="0" err="1"/>
              <a:t>Datenbankkonzeption</a:t>
            </a:r>
            <a:r>
              <a:rPr lang="en-GB" dirty="0"/>
              <a:t> und </a:t>
            </a:r>
            <a:r>
              <a:rPr lang="en-GB" dirty="0" err="1"/>
              <a:t>bla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78535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ED6C8-8876-45A8-8F34-AE1FA7EC4B2C}" type="datetime1">
              <a:rPr lang="en-US" smtClean="0"/>
              <a:t>11/28/2017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01CE-3E3E-4A97-B025-D58BA8DD192A}" type="datetime1">
              <a:rPr lang="en-US" smtClean="0"/>
              <a:t>11/28/2017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A6F4D-E096-4DFC-BCBE-C565E1193D3B}" type="datetime1">
              <a:rPr lang="en-US" smtClean="0"/>
              <a:t>11/28/2017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de-DE"/>
              <a:t>Textmasterformat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607BF-F00A-451D-B228-CD9A78FF3CBA}" type="datetime1">
              <a:rPr lang="en-US" smtClean="0"/>
              <a:t>11/28/2017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01CF4F-ACC2-466D-BCF4-026C0DB15F48}" type="datetime1">
              <a:rPr lang="en-US" smtClean="0"/>
              <a:t>11/28/2017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AA946-6B9F-4D15-82F8-FF9D6A809581}" type="datetime1">
              <a:rPr lang="en-US" smtClean="0"/>
              <a:t>11/28/2017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D2EF2-542A-439B-88DF-E14992C4608A}" type="datetime1">
              <a:rPr lang="en-US" smtClean="0"/>
              <a:t>11/28/2017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CD46F6-5C83-4DE1-A173-5E0C5EDF318F}" type="datetime1">
              <a:rPr lang="en-US" smtClean="0"/>
              <a:t>11/28/2017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75BE4-DB12-48D5-A9E7-081793616B37}" type="datetime1">
              <a:rPr lang="en-US" smtClean="0"/>
              <a:t>11/28/2017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ADB52-9942-4112-A5F9-032A22E0C7FB}" type="datetime1">
              <a:rPr lang="en-US" smtClean="0"/>
              <a:t>11/28/2017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A7BD6-E9AB-4861-8570-1E40781F479D}" type="datetime1">
              <a:rPr lang="en-US" smtClean="0"/>
              <a:t>11/28/2017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9EF2D-1F50-4EA1-909F-C21FE0D01EA3}" type="datetime1">
              <a:rPr lang="en-US" smtClean="0"/>
              <a:t>11/28/2017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B8841-E23D-485B-8927-33443F978E11}" type="datetime1">
              <a:rPr lang="en-US" smtClean="0"/>
              <a:t>11/28/2017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68A88A-4EC3-496A-B390-60C7FCD44DD1}" type="datetime1">
              <a:rPr lang="en-US" smtClean="0"/>
              <a:t>11/28/2017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0D5C0-7B25-402B-B14E-3667F799E167}" type="datetime1">
              <a:rPr lang="en-US" smtClean="0"/>
              <a:t>11/28/2017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C2445-26BA-4299-897E-A2FB56B335B9}" type="datetime1">
              <a:rPr lang="en-US" smtClean="0"/>
              <a:t>11/28/2017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CB641D-AF91-4789-AAED-69140FE33BA8}" type="datetime1">
              <a:rPr lang="en-US" smtClean="0"/>
              <a:t>11/28/2017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7B6E9DA9-3B80-448E-9E07-9CF6E0538B95}" type="datetime1">
              <a:rPr lang="en-US" smtClean="0"/>
              <a:t>11/28/2017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microsoft.com/office/2007/relationships/hdphoto" Target="../media/hdphoto2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hyperlink" Target="../figures/leaflet_clusters.html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jpg"/><Relationship Id="rId4" Type="http://schemas.openxmlformats.org/officeDocument/2006/relationships/image" Target="../media/image2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image" Target="../media/image16.png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15.png"/><Relationship Id="rId4" Type="http://schemas.openxmlformats.org/officeDocument/2006/relationships/diagramLayout" Target="../diagrams/layout1.xml"/><Relationship Id="rId9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55906" y="1063416"/>
            <a:ext cx="10880188" cy="3328142"/>
          </a:xfrm>
        </p:spPr>
        <p:txBody>
          <a:bodyPr/>
          <a:lstStyle/>
          <a:p>
            <a:pPr algn="ctr"/>
            <a:r>
              <a:rPr lang="en-GB" sz="3600" dirty="0"/>
              <a:t>Paper Presentation:</a:t>
            </a:r>
            <a:br>
              <a:rPr lang="en-GB" sz="3600" b="1" dirty="0"/>
            </a:br>
            <a:r>
              <a:rPr lang="en-GB" sz="3600" b="1" dirty="0"/>
              <a:t>Reviewing</a:t>
            </a:r>
            <a:r>
              <a:rPr lang="de-DE" sz="3600" b="1" dirty="0"/>
              <a:t> </a:t>
            </a:r>
            <a:r>
              <a:rPr lang="en-GB" sz="3600" b="1" dirty="0"/>
              <a:t>qualitative GIS research – </a:t>
            </a:r>
            <a:br>
              <a:rPr lang="en-GB" sz="3600" b="1" dirty="0"/>
            </a:br>
            <a:r>
              <a:rPr lang="en-GB" sz="3600" b="1" dirty="0"/>
              <a:t>current trends and promoting interdisciplinary, reproducible research with open-source software.</a:t>
            </a:r>
            <a:r>
              <a:rPr lang="de-DE" sz="3600" b="1" dirty="0"/>
              <a:t>  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Untertitel 4"/>
          <p:cNvSpPr>
            <a:spLocks noGrp="1"/>
          </p:cNvSpPr>
          <p:nvPr>
            <p:ph type="subTitle" idx="1"/>
          </p:nvPr>
        </p:nvSpPr>
        <p:spPr>
          <a:xfrm>
            <a:off x="934238" y="5502593"/>
            <a:ext cx="8825658" cy="861420"/>
          </a:xfrm>
        </p:spPr>
        <p:txBody>
          <a:bodyPr numCol="1">
            <a:normAutofit/>
          </a:bodyPr>
          <a:lstStyle/>
          <a:p>
            <a:r>
              <a:rPr lang="en-GB" dirty="0"/>
              <a:t>Presentation: Eric Krüger</a:t>
            </a:r>
          </a:p>
          <a:p>
            <a:r>
              <a:rPr lang="en-GB" dirty="0"/>
              <a:t>Moderators: </a:t>
            </a:r>
            <a:r>
              <a:rPr lang="de-DE" dirty="0"/>
              <a:t> Dr. Susann Schäfer, Dr. Jannes </a:t>
            </a:r>
            <a:r>
              <a:rPr lang="de-DE" dirty="0" err="1"/>
              <a:t>Münchow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068310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CB1A31-FB8B-44D2-9390-68C0B2571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</a:t>
            </a:r>
            <a:br>
              <a:rPr lang="en-GB" dirty="0"/>
            </a:b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1640E1-0812-4F63-BAF7-60E519003A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737608"/>
            <a:ext cx="8946541" cy="4195481"/>
          </a:xfrm>
        </p:spPr>
        <p:txBody>
          <a:bodyPr/>
          <a:lstStyle/>
          <a:p>
            <a:pPr marL="0" indent="0">
              <a:buNone/>
            </a:pPr>
            <a:r>
              <a:rPr lang="de-DE" b="1" dirty="0"/>
              <a:t>Review Analysis</a:t>
            </a:r>
            <a:endParaRPr lang="en-GB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F3F38D1-BB11-4B0E-9817-ED2E4C68C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10</a:t>
            </a:fld>
            <a:endParaRPr lang="en-US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9378D5EA-FDD9-4F48-9BA3-B9126608DB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3391" y="1737608"/>
            <a:ext cx="7346534" cy="4195480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634AA97A-C0D5-4D51-8D40-F02327E3CCB7}"/>
              </a:ext>
            </a:extLst>
          </p:cNvPr>
          <p:cNvSpPr txBox="1"/>
          <p:nvPr/>
        </p:nvSpPr>
        <p:spPr>
          <a:xfrm>
            <a:off x="3640720" y="5563756"/>
            <a:ext cx="67118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Number of publications using qualitative GIS over time </a:t>
            </a:r>
            <a:endParaRPr lang="en-GB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05562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CB1A31-FB8B-44D2-9390-68C0B2571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</a:t>
            </a:r>
            <a:br>
              <a:rPr lang="en-GB" dirty="0"/>
            </a:b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1640E1-0812-4F63-BAF7-60E519003A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0" y="1331259"/>
            <a:ext cx="8946541" cy="4195481"/>
          </a:xfrm>
        </p:spPr>
        <p:txBody>
          <a:bodyPr/>
          <a:lstStyle/>
          <a:p>
            <a:pPr marL="0" indent="0">
              <a:buNone/>
            </a:pPr>
            <a:r>
              <a:rPr lang="de-DE" b="1" dirty="0"/>
              <a:t>Review Analysis</a:t>
            </a:r>
            <a:endParaRPr lang="en-GB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F3F38D1-BB11-4B0E-9817-ED2E4C68C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11</a:t>
            </a:fld>
            <a:endParaRPr lang="en-US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9B4A0E0E-2655-4F77-8242-E78CDBE1D37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466879" y="1853248"/>
            <a:ext cx="6362407" cy="4492909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E978EA5E-6CF2-4A04-A3FE-6C2243CA5FC5}"/>
              </a:ext>
            </a:extLst>
          </p:cNvPr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2" t="3822" b="3445"/>
          <a:stretch/>
        </p:blipFill>
        <p:spPr bwMode="auto">
          <a:xfrm>
            <a:off x="676106" y="1853248"/>
            <a:ext cx="4443274" cy="449290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6F8B2150-6208-4366-8EC0-BB18EFE292AB}"/>
              </a:ext>
            </a:extLst>
          </p:cNvPr>
          <p:cNvSpPr txBox="1"/>
          <p:nvPr/>
        </p:nvSpPr>
        <p:spPr>
          <a:xfrm>
            <a:off x="895162" y="6346157"/>
            <a:ext cx="4005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Total number of publications</a:t>
            </a:r>
            <a:endParaRPr lang="en-GB" sz="1400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76874C4B-B517-4AB8-9DC8-AE82AC2CE363}"/>
              </a:ext>
            </a:extLst>
          </p:cNvPr>
          <p:cNvSpPr txBox="1"/>
          <p:nvPr/>
        </p:nvSpPr>
        <p:spPr>
          <a:xfrm>
            <a:off x="5466879" y="6316572"/>
            <a:ext cx="63624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Total number of pub. per population density 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29912438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CB1A31-FB8B-44D2-9390-68C0B2571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</a:t>
            </a:r>
            <a:br>
              <a:rPr lang="en-GB" dirty="0"/>
            </a:b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1640E1-0812-4F63-BAF7-60E519003A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737608"/>
            <a:ext cx="8946541" cy="4195481"/>
          </a:xfrm>
        </p:spPr>
        <p:txBody>
          <a:bodyPr/>
          <a:lstStyle/>
          <a:p>
            <a:pPr marL="0" indent="0">
              <a:buNone/>
            </a:pPr>
            <a:r>
              <a:rPr lang="de-DE" b="1" dirty="0"/>
              <a:t>Review Analysis</a:t>
            </a:r>
            <a:endParaRPr lang="en-GB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F3F38D1-BB11-4B0E-9817-ED2E4C68C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12</a:t>
            </a:fld>
            <a:endParaRPr lang="en-US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5588D22-6457-4D54-8CA3-1E3EF910E890}"/>
              </a:ext>
            </a:extLst>
          </p:cNvPr>
          <p:cNvSpPr/>
          <p:nvPr/>
        </p:nvSpPr>
        <p:spPr>
          <a:xfrm>
            <a:off x="0" y="0"/>
            <a:ext cx="12192000" cy="7108166"/>
          </a:xfrm>
          <a:prstGeom prst="rect">
            <a:avLst/>
          </a:prstGeom>
          <a:solidFill>
            <a:schemeClr val="accent4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4F6E8F9A-5C67-4E21-B266-2D12330094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6693" y="146904"/>
            <a:ext cx="9404724" cy="6564191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19614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E75202-6D96-418A-86BE-C0DD2E940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3 Methodology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7020D7-BCEA-46D6-BB2D-34A4F0ECE6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534466"/>
            <a:ext cx="8946541" cy="4195481"/>
          </a:xfrm>
        </p:spPr>
        <p:txBody>
          <a:bodyPr/>
          <a:lstStyle/>
          <a:p>
            <a:pPr marL="0" indent="0">
              <a:buNone/>
            </a:pPr>
            <a:r>
              <a:rPr lang="de-DE" b="1" dirty="0" err="1"/>
              <a:t>Textcleaning</a:t>
            </a:r>
            <a:r>
              <a:rPr lang="de-DE" b="1" dirty="0"/>
              <a:t> &amp; Word </a:t>
            </a:r>
            <a:r>
              <a:rPr lang="de-DE" b="1" dirty="0" err="1"/>
              <a:t>matrix</a:t>
            </a:r>
            <a:endParaRPr lang="en-GB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542D3F0-5541-48C2-849B-067ED3D11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13</a:t>
            </a:fld>
            <a:endParaRPr lang="en-US" dirty="0"/>
          </a:p>
        </p:txBody>
      </p:sp>
      <p:graphicFrame>
        <p:nvGraphicFramePr>
          <p:cNvPr id="10" name="Inhaltsplatzhalter 12">
            <a:extLst>
              <a:ext uri="{FF2B5EF4-FFF2-40B4-BE49-F238E27FC236}">
                <a16:creationId xmlns:a16="http://schemas.microsoft.com/office/drawing/2014/main" id="{0B383D7C-B055-4A99-9525-5DE6A89C0FE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23138510"/>
              </p:ext>
            </p:extLst>
          </p:nvPr>
        </p:nvGraphicFramePr>
        <p:xfrm>
          <a:off x="1278278" y="1924003"/>
          <a:ext cx="9074262" cy="4330574"/>
        </p:xfrm>
        <a:graphic>
          <a:graphicData uri="http://schemas.openxmlformats.org/drawingml/2006/table">
            <a:tbl>
              <a:tblPr firstRow="1" firstCol="1" bandRow="1" bandCol="1">
                <a:tableStyleId>{775DCB02-9BB8-47FD-8907-85C794F793BA}</a:tableStyleId>
              </a:tblPr>
              <a:tblGrid>
                <a:gridCol w="426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13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604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5724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9903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2328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9429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2918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 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 err="1">
                          <a:effectLst/>
                          <a:latin typeface="Calibri"/>
                          <a:ea typeface="Calibri"/>
                          <a:cs typeface="Times New Roman"/>
                        </a:rPr>
                        <a:t>area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 err="1">
                          <a:effectLst/>
                        </a:rPr>
                        <a:t>caus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 err="1">
                          <a:effectLst/>
                        </a:rPr>
                        <a:t>distanc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 err="1">
                          <a:effectLst/>
                        </a:rPr>
                        <a:t>facilt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 err="1">
                          <a:effectLst/>
                        </a:rPr>
                        <a:t>prarticip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>
                          <a:effectLst/>
                        </a:rPr>
                        <a:t>technolog.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61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1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62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63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64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65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66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67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1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68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69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1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70</a:t>
                      </a: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2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pic>
        <p:nvPicPr>
          <p:cNvPr id="11" name="Inhaltsplatzhalter 4">
            <a:extLst>
              <a:ext uri="{FF2B5EF4-FFF2-40B4-BE49-F238E27FC236}">
                <a16:creationId xmlns:a16="http://schemas.microsoft.com/office/drawing/2014/main" id="{0AD76B27-614D-4975-872A-9425EA1D4F1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52" t="30750" r="6776" b="4651"/>
          <a:stretch/>
        </p:blipFill>
        <p:spPr>
          <a:xfrm>
            <a:off x="3429000" y="3043452"/>
            <a:ext cx="4667534" cy="3177653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9FDBE2A5-903B-4F50-9DAC-C591E18C5E6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2474" t="44952" r="5651" b="-44952"/>
          <a:stretch/>
        </p:blipFill>
        <p:spPr>
          <a:xfrm>
            <a:off x="3973032" y="1924003"/>
            <a:ext cx="3899141" cy="8020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385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E75202-6D96-418A-86BE-C0DD2E940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3 Methodology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7020D7-BCEA-46D6-BB2D-34A4F0ECE6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331259"/>
            <a:ext cx="8946541" cy="4195481"/>
          </a:xfrm>
        </p:spPr>
        <p:txBody>
          <a:bodyPr/>
          <a:lstStyle/>
          <a:p>
            <a:pPr marL="0" indent="0">
              <a:buNone/>
            </a:pPr>
            <a:r>
              <a:rPr lang="de-DE" b="1" dirty="0"/>
              <a:t>Word Matrix &amp; Ordination: </a:t>
            </a:r>
            <a:endParaRPr lang="en-GB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542D3F0-5541-48C2-849B-067ED3D11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14</a:t>
            </a:fld>
            <a:endParaRPr lang="en-US" dirty="0"/>
          </a:p>
        </p:txBody>
      </p:sp>
      <p:graphicFrame>
        <p:nvGraphicFramePr>
          <p:cNvPr id="8" name="Inhaltsplatzhalter 12">
            <a:extLst>
              <a:ext uri="{FF2B5EF4-FFF2-40B4-BE49-F238E27FC236}">
                <a16:creationId xmlns:a16="http://schemas.microsoft.com/office/drawing/2014/main" id="{D788260B-86ED-4A2F-B371-0D2C73855468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4844931" y="1862336"/>
          <a:ext cx="3317875" cy="4556760"/>
        </p:xfrm>
        <a:graphic>
          <a:graphicData uri="http://schemas.openxmlformats.org/drawingml/2006/table">
            <a:tbl>
              <a:tblPr firstRow="1" firstCol="1" bandRow="1" bandCol="1">
                <a:tableStyleId>{775DCB02-9BB8-47FD-8907-85C794F793BA}</a:tableStyleId>
              </a:tblPr>
              <a:tblGrid>
                <a:gridCol w="574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77800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 </a:t>
                      </a:r>
                      <a:endParaRPr lang="de-DE" sz="20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Achse1</a:t>
                      </a:r>
                      <a:endParaRPr lang="de-DE" sz="20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Achse2</a:t>
                      </a:r>
                      <a:endParaRPr lang="de-DE" sz="20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61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-1.2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0.1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62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2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1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63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1.2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1.2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64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0.4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1.3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65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0.8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-0.2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66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0.6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0.3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67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-1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1.5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68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-0.5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-0.7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69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1.1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0.9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70</a:t>
                      </a: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2.2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2.1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9" name="Inhaltsplatzhalter 12">
            <a:extLst>
              <a:ext uri="{FF2B5EF4-FFF2-40B4-BE49-F238E27FC236}">
                <a16:creationId xmlns:a16="http://schemas.microsoft.com/office/drawing/2014/main" id="{17CE18D8-4479-4E8B-8ECE-F23EEE67A1C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21459930"/>
              </p:ext>
            </p:extLst>
          </p:nvPr>
        </p:nvGraphicFramePr>
        <p:xfrm>
          <a:off x="1278278" y="1792232"/>
          <a:ext cx="9074262" cy="4626864"/>
        </p:xfrm>
        <a:graphic>
          <a:graphicData uri="http://schemas.openxmlformats.org/drawingml/2006/table">
            <a:tbl>
              <a:tblPr firstRow="1" firstCol="1" bandRow="1" bandCol="1">
                <a:tableStyleId>{775DCB02-9BB8-47FD-8907-85C794F793BA}</a:tableStyleId>
              </a:tblPr>
              <a:tblGrid>
                <a:gridCol w="426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13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604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5724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9903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2328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9429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2918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 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 err="1">
                          <a:effectLst/>
                          <a:latin typeface="Calibri"/>
                          <a:ea typeface="Calibri"/>
                          <a:cs typeface="Times New Roman"/>
                        </a:rPr>
                        <a:t>area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 err="1">
                          <a:effectLst/>
                        </a:rPr>
                        <a:t>caus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 err="1">
                          <a:effectLst/>
                        </a:rPr>
                        <a:t>distanc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 err="1">
                          <a:effectLst/>
                        </a:rPr>
                        <a:t>facilt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 err="1">
                          <a:effectLst/>
                        </a:rPr>
                        <a:t>prarticip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>
                          <a:effectLst/>
                        </a:rPr>
                        <a:t>technolog.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61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62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63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64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65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66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67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68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69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1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70</a:t>
                      </a: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2</a:t>
                      </a: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pic>
        <p:nvPicPr>
          <p:cNvPr id="7" name="Picture 2" descr="ZIP">
            <a:extLst>
              <a:ext uri="{FF2B5EF4-FFF2-40B4-BE49-F238E27FC236}">
                <a16:creationId xmlns:a16="http://schemas.microsoft.com/office/drawing/2014/main" id="{E4D9B5D1-93DE-444B-882A-390855D55F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3958" y="1109824"/>
            <a:ext cx="3200400" cy="320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A531433A-F523-4185-B556-8AAD1586755D}"/>
              </a:ext>
            </a:extLst>
          </p:cNvPr>
          <p:cNvSpPr txBox="1"/>
          <p:nvPr/>
        </p:nvSpPr>
        <p:spPr>
          <a:xfrm>
            <a:off x="646111" y="6435987"/>
            <a:ext cx="38699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(DCA; Hill &amp; </a:t>
            </a:r>
            <a:r>
              <a:rPr lang="en-GB" dirty="0" err="1"/>
              <a:t>Gauch</a:t>
            </a:r>
            <a:r>
              <a:rPr lang="en-GB" dirty="0"/>
              <a:t>, 1980).</a:t>
            </a:r>
          </a:p>
        </p:txBody>
      </p:sp>
    </p:spTree>
    <p:extLst>
      <p:ext uri="{BB962C8B-B14F-4D97-AF65-F5344CB8AC3E}">
        <p14:creationId xmlns:p14="http://schemas.microsoft.com/office/powerpoint/2010/main" val="187943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xit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E75202-6D96-418A-86BE-C0DD2E940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7020D7-BCEA-46D6-BB2D-34A4F0ECE6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542D3F0-5541-48C2-849B-067ED3D11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15</a:t>
            </a:fld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046B725-D14A-40F3-B9D0-EB1AC31051C7}"/>
              </a:ext>
            </a:extLst>
          </p:cNvPr>
          <p:cNvPicPr/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00435" y="1152983"/>
            <a:ext cx="5397500" cy="53975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6CC0F914-CB4A-4FFC-9CFF-22F69234A5C4}"/>
              </a:ext>
            </a:extLst>
          </p:cNvPr>
          <p:cNvSpPr/>
          <p:nvPr/>
        </p:nvSpPr>
        <p:spPr>
          <a:xfrm>
            <a:off x="3792279" y="6332193"/>
            <a:ext cx="4605655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+mj-lt"/>
                <a:ea typeface="Calibri" panose="020F0502020204030204" pitchFamily="34" charset="0"/>
              </a:rPr>
              <a:t>ecological – technology gradient </a:t>
            </a:r>
            <a:endParaRPr lang="en-GB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C5BF8F9A-56BD-4C48-B343-2406642D13B1}"/>
              </a:ext>
            </a:extLst>
          </p:cNvPr>
          <p:cNvSpPr/>
          <p:nvPr/>
        </p:nvSpPr>
        <p:spPr>
          <a:xfrm rot="16200000">
            <a:off x="1409488" y="3959794"/>
            <a:ext cx="3181894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urban –citizen gradient </a:t>
            </a:r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1912C52E-4C67-4EDD-9A2E-EB7EE8F88D97}"/>
              </a:ext>
            </a:extLst>
          </p:cNvPr>
          <p:cNvCxnSpPr>
            <a:cxnSpLocks/>
          </p:cNvCxnSpPr>
          <p:nvPr/>
        </p:nvCxnSpPr>
        <p:spPr>
          <a:xfrm flipV="1">
            <a:off x="3463074" y="4071729"/>
            <a:ext cx="4800600" cy="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1B168DAD-CDD1-4FFB-A54F-81171F9FF035}"/>
              </a:ext>
            </a:extLst>
          </p:cNvPr>
          <p:cNvCxnSpPr>
            <a:cxnSpLocks/>
          </p:cNvCxnSpPr>
          <p:nvPr/>
        </p:nvCxnSpPr>
        <p:spPr>
          <a:xfrm flipV="1">
            <a:off x="5558135" y="1263197"/>
            <a:ext cx="0" cy="491367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hteck 16">
            <a:extLst>
              <a:ext uri="{FF2B5EF4-FFF2-40B4-BE49-F238E27FC236}">
                <a16:creationId xmlns:a16="http://schemas.microsoft.com/office/drawing/2014/main" id="{68CFF93E-8EE5-49B1-80AF-474EEE445F39}"/>
              </a:ext>
            </a:extLst>
          </p:cNvPr>
          <p:cNvSpPr/>
          <p:nvPr/>
        </p:nvSpPr>
        <p:spPr>
          <a:xfrm>
            <a:off x="7841974" y="3200400"/>
            <a:ext cx="477074" cy="100757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8402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768748DF-F148-4CF1-87E7-487B2CE11B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3606" y="1335099"/>
            <a:ext cx="5697764" cy="3988435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CE75202-6D96-418A-86BE-C0DD2E940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3 Methodology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7020D7-BCEA-46D6-BB2D-34A4F0ECE6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534466"/>
            <a:ext cx="11131361" cy="4195481"/>
          </a:xfrm>
        </p:spPr>
        <p:txBody>
          <a:bodyPr/>
          <a:lstStyle/>
          <a:p>
            <a:pPr marL="0" indent="0">
              <a:buNone/>
            </a:pPr>
            <a:r>
              <a:rPr lang="de-DE" b="1" dirty="0"/>
              <a:t>K-</a:t>
            </a:r>
            <a:r>
              <a:rPr lang="de-DE" b="1" dirty="0" err="1"/>
              <a:t>means</a:t>
            </a:r>
            <a:r>
              <a:rPr lang="de-DE" b="1" dirty="0"/>
              <a:t> </a:t>
            </a:r>
            <a:r>
              <a:rPr lang="de-DE" b="1" dirty="0" err="1"/>
              <a:t>clustering</a:t>
            </a:r>
            <a:endParaRPr lang="de-DE" b="1" dirty="0"/>
          </a:p>
          <a:p>
            <a:r>
              <a:rPr lang="de-DE" dirty="0" err="1"/>
              <a:t>Unsupervised</a:t>
            </a:r>
            <a:r>
              <a:rPr lang="de-DE" dirty="0"/>
              <a:t> </a:t>
            </a:r>
            <a:r>
              <a:rPr lang="de-DE" dirty="0" err="1"/>
              <a:t>classification</a:t>
            </a:r>
            <a:endParaRPr lang="de-DE" dirty="0"/>
          </a:p>
          <a:p>
            <a:r>
              <a:rPr lang="de-DE" dirty="0" err="1"/>
              <a:t>Number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clusters</a:t>
            </a:r>
            <a:r>
              <a:rPr lang="de-DE" dirty="0"/>
              <a:t>/</a:t>
            </a:r>
            <a:r>
              <a:rPr lang="de-DE" dirty="0" err="1"/>
              <a:t>classes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needed</a:t>
            </a:r>
            <a:r>
              <a:rPr lang="de-DE" dirty="0"/>
              <a:t> </a:t>
            </a:r>
            <a:endParaRPr lang="de-DE" b="1" dirty="0"/>
          </a:p>
          <a:p>
            <a:pPr marL="0" indent="0">
              <a:buNone/>
            </a:pPr>
            <a:endParaRPr lang="de-DE" b="1" dirty="0"/>
          </a:p>
          <a:p>
            <a:pPr marL="0" indent="0">
              <a:buNone/>
            </a:pPr>
            <a:r>
              <a:rPr lang="de-DE" b="1" dirty="0" err="1"/>
              <a:t>Aim</a:t>
            </a:r>
            <a:r>
              <a:rPr lang="de-DE" b="1" dirty="0"/>
              <a:t> </a:t>
            </a:r>
          </a:p>
          <a:p>
            <a:pPr marL="0" indent="0">
              <a:buNone/>
            </a:pPr>
            <a:r>
              <a:rPr lang="de-DE" b="1" dirty="0">
                <a:sym typeface="Wingdings" panose="05000000000000000000" pitchFamily="2" charset="2"/>
              </a:rPr>
              <a:t>	 </a:t>
            </a:r>
            <a:r>
              <a:rPr lang="de-DE" b="1" dirty="0" err="1">
                <a:sym typeface="Wingdings" panose="05000000000000000000" pitchFamily="2" charset="2"/>
              </a:rPr>
              <a:t>minimize</a:t>
            </a:r>
            <a:r>
              <a:rPr lang="de-DE" b="1" dirty="0">
                <a:sym typeface="Wingdings" panose="05000000000000000000" pitchFamily="2" charset="2"/>
              </a:rPr>
              <a:t> </a:t>
            </a:r>
            <a:r>
              <a:rPr lang="en-GB" dirty="0"/>
              <a:t>within-cluster variation  - </a:t>
            </a:r>
          </a:p>
          <a:p>
            <a:pPr marL="0" indent="0">
              <a:buNone/>
            </a:pPr>
            <a:r>
              <a:rPr lang="en-GB" dirty="0"/>
              <a:t>	find </a:t>
            </a:r>
            <a:r>
              <a:rPr lang="en-GB" b="1" dirty="0"/>
              <a:t>homogeneous word groups</a:t>
            </a:r>
          </a:p>
          <a:p>
            <a:pPr marL="0" indent="0">
              <a:buNone/>
            </a:pPr>
            <a:r>
              <a:rPr lang="en-GB" sz="1600" dirty="0"/>
              <a:t>(James, Witten, Hastie, &amp; </a:t>
            </a:r>
            <a:r>
              <a:rPr lang="en-GB" sz="1600" dirty="0" err="1"/>
              <a:t>Tibshirani</a:t>
            </a:r>
            <a:r>
              <a:rPr lang="en-GB" sz="1600" dirty="0"/>
              <a:t>, 2013)</a:t>
            </a:r>
            <a:endParaRPr lang="en-GB" sz="1600" b="1" dirty="0"/>
          </a:p>
          <a:p>
            <a:pPr marL="0" indent="0">
              <a:buNone/>
            </a:pPr>
            <a:endParaRPr lang="de-DE" b="1" dirty="0"/>
          </a:p>
          <a:p>
            <a:pPr marL="0" indent="0">
              <a:buNone/>
            </a:pPr>
            <a:endParaRPr lang="en-GB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542D3F0-5541-48C2-849B-067ED3D11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16</a:t>
            </a:fld>
            <a:endParaRPr lang="en-US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ECA2FC9-D8C5-43A0-9C06-0CC454E77F99}"/>
              </a:ext>
            </a:extLst>
          </p:cNvPr>
          <p:cNvSpPr txBox="1"/>
          <p:nvPr/>
        </p:nvSpPr>
        <p:spPr>
          <a:xfrm>
            <a:off x="9713173" y="5320984"/>
            <a:ext cx="21169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(</a:t>
            </a:r>
            <a:r>
              <a:rPr lang="en-GB" sz="1400" dirty="0" err="1"/>
              <a:t>Mathworks</a:t>
            </a:r>
            <a:r>
              <a:rPr lang="en-GB" sz="1400" dirty="0"/>
              <a:t>, 2017)</a:t>
            </a:r>
          </a:p>
        </p:txBody>
      </p:sp>
      <p:graphicFrame>
        <p:nvGraphicFramePr>
          <p:cNvPr id="11" name="Inhaltsplatzhalter 12">
            <a:extLst>
              <a:ext uri="{FF2B5EF4-FFF2-40B4-BE49-F238E27FC236}">
                <a16:creationId xmlns:a16="http://schemas.microsoft.com/office/drawing/2014/main" id="{5570E560-AAB0-4414-BBD0-5D2353BD2BA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59551998"/>
              </p:ext>
            </p:extLst>
          </p:nvPr>
        </p:nvGraphicFramePr>
        <p:xfrm>
          <a:off x="3235058" y="4242236"/>
          <a:ext cx="4226828" cy="2157496"/>
        </p:xfrm>
        <a:graphic>
          <a:graphicData uri="http://schemas.openxmlformats.org/drawingml/2006/table">
            <a:tbl>
              <a:tblPr firstRow="1" firstCol="1" bandRow="1" bandCol="1">
                <a:tableStyleId>{775DCB02-9BB8-47FD-8907-85C794F793BA}</a:tableStyleId>
              </a:tblPr>
              <a:tblGrid>
                <a:gridCol w="3079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958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440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0243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0361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4644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4268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229636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 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b="1" dirty="0" err="1">
                          <a:effectLst/>
                          <a:latin typeface="Calibri"/>
                          <a:ea typeface="Calibri"/>
                          <a:cs typeface="Times New Roman"/>
                        </a:rPr>
                        <a:t>area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b="1" dirty="0" err="1">
                          <a:effectLst/>
                        </a:rPr>
                        <a:t>caus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b="1" dirty="0" err="1">
                          <a:effectLst/>
                        </a:rPr>
                        <a:t>distanc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b="1" dirty="0" err="1">
                          <a:effectLst/>
                        </a:rPr>
                        <a:t>facilt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b="1" dirty="0" err="1">
                          <a:effectLst/>
                        </a:rPr>
                        <a:t>prarticip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b="1" dirty="0">
                          <a:effectLst/>
                        </a:rPr>
                        <a:t>technolog.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136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61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1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136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62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136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63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136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64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136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65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1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1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1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9136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66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9136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67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1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9136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68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1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9136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69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1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1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9136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b="1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70</a:t>
                      </a: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2</a:t>
                      </a: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1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1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9" name="Rechteck 8">
            <a:extLst>
              <a:ext uri="{FF2B5EF4-FFF2-40B4-BE49-F238E27FC236}">
                <a16:creationId xmlns:a16="http://schemas.microsoft.com/office/drawing/2014/main" id="{32E06E7A-B04C-4863-B10B-F281A28C7749}"/>
              </a:ext>
            </a:extLst>
          </p:cNvPr>
          <p:cNvSpPr/>
          <p:nvPr/>
        </p:nvSpPr>
        <p:spPr>
          <a:xfrm>
            <a:off x="-94470" y="-18451"/>
            <a:ext cx="12380939" cy="7301313"/>
          </a:xfrm>
          <a:prstGeom prst="rect">
            <a:avLst/>
          </a:prstGeom>
          <a:solidFill>
            <a:schemeClr val="tx2">
              <a:lumMod val="75000"/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FDBE2A5-903B-4F50-9DAC-C591E18C5E6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2474" t="44952" r="5651" b="-44952"/>
          <a:stretch/>
        </p:blipFill>
        <p:spPr>
          <a:xfrm>
            <a:off x="3957933" y="1152983"/>
            <a:ext cx="3899141" cy="8020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155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E75202-6D96-418A-86BE-C0DD2E940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6927" y="157637"/>
            <a:ext cx="9404723" cy="1400530"/>
          </a:xfrm>
        </p:spPr>
        <p:txBody>
          <a:bodyPr/>
          <a:lstStyle/>
          <a:p>
            <a:r>
              <a:rPr lang="en-GB" dirty="0"/>
              <a:t>Results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7020D7-BCEA-46D6-BB2D-34A4F0ECE6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542D3F0-5541-48C2-849B-067ED3D11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17</a:t>
            </a:fld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172BBD3B-5027-442E-8C6A-64096C4EEC8F}"/>
              </a:ext>
            </a:extLst>
          </p:cNvPr>
          <p:cNvPicPr/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6851" y="1063416"/>
            <a:ext cx="5397500" cy="539750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81DA122C-D471-48B4-B731-7F31C2342CB6}"/>
              </a:ext>
            </a:extLst>
          </p:cNvPr>
          <p:cNvPicPr/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6850" y="1063416"/>
            <a:ext cx="5397500" cy="53975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317FBE5B-892B-4806-8026-18BF1BB93C45}"/>
              </a:ext>
            </a:extLst>
          </p:cNvPr>
          <p:cNvSpPr/>
          <p:nvPr/>
        </p:nvSpPr>
        <p:spPr>
          <a:xfrm rot="16200000">
            <a:off x="-344851" y="3760174"/>
            <a:ext cx="4203404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urban – participatory gradient 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6DB03A23-B9BF-463D-A572-2FE6A5D9BE53}"/>
              </a:ext>
            </a:extLst>
          </p:cNvPr>
          <p:cNvSpPr txBox="1"/>
          <p:nvPr/>
        </p:nvSpPr>
        <p:spPr>
          <a:xfrm>
            <a:off x="7294621" y="2950329"/>
            <a:ext cx="419515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GB" sz="2000" dirty="0"/>
              <a:t>Media and technology</a:t>
            </a:r>
          </a:p>
          <a:p>
            <a:pPr marL="342900" indent="-342900">
              <a:buAutoNum type="arabicPeriod"/>
            </a:pPr>
            <a:r>
              <a:rPr lang="en-GB" sz="2000" dirty="0"/>
              <a:t>Ecology and landscape</a:t>
            </a:r>
          </a:p>
          <a:p>
            <a:pPr marL="342900" indent="-342900">
              <a:buAutoNum type="arabicPeriod"/>
            </a:pPr>
            <a:r>
              <a:rPr lang="en-GB" sz="2000" dirty="0"/>
              <a:t>Infrastructure research</a:t>
            </a:r>
            <a:r>
              <a:rPr lang="de-DE" sz="2000" dirty="0"/>
              <a:t> </a:t>
            </a:r>
            <a:endParaRPr lang="en-GB" sz="2000" dirty="0"/>
          </a:p>
          <a:p>
            <a:r>
              <a:rPr lang="en-GB" sz="2000" dirty="0"/>
              <a:t>4. Participation and community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9FDF0963-E816-435D-969A-18D433BDE840}"/>
              </a:ext>
            </a:extLst>
          </p:cNvPr>
          <p:cNvSpPr/>
          <p:nvPr/>
        </p:nvSpPr>
        <p:spPr>
          <a:xfrm>
            <a:off x="2548695" y="6242626"/>
            <a:ext cx="4605655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+mj-lt"/>
                <a:ea typeface="Calibri" panose="020F0502020204030204" pitchFamily="34" charset="0"/>
              </a:rPr>
              <a:t>nature – GIS technology/critic gradient </a:t>
            </a:r>
            <a:endParaRPr lang="en-GB" b="1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9238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E75202-6D96-418A-86BE-C0DD2E940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</a:t>
            </a:r>
          </a:p>
        </p:txBody>
      </p:sp>
      <p:pic>
        <p:nvPicPr>
          <p:cNvPr id="6" name="Inhaltsplatzhalter 5">
            <a:hlinkClick r:id="rId2" action="ppaction://hlinkfile"/>
            <a:extLst>
              <a:ext uri="{FF2B5EF4-FFF2-40B4-BE49-F238E27FC236}">
                <a16:creationId xmlns:a16="http://schemas.microsoft.com/office/drawing/2014/main" id="{9BAAFCBD-48A6-4E20-A012-8A9492F12B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44405" y="1826358"/>
            <a:ext cx="9292243" cy="4370642"/>
          </a:xfrm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542D3F0-5541-48C2-849B-067ED3D11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18</a:t>
            </a:fld>
            <a:endParaRPr lang="en-US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4F32793-92A9-43C1-8674-370802CBF97B}"/>
              </a:ext>
            </a:extLst>
          </p:cNvPr>
          <p:cNvSpPr txBox="1"/>
          <p:nvPr/>
        </p:nvSpPr>
        <p:spPr>
          <a:xfrm>
            <a:off x="7996845" y="2105561"/>
            <a:ext cx="4195155" cy="132343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GB" sz="2000" dirty="0">
                <a:solidFill>
                  <a:schemeClr val="bg1"/>
                </a:solidFill>
              </a:rPr>
              <a:t>Media and technology</a:t>
            </a:r>
          </a:p>
          <a:p>
            <a:pPr marL="342900" indent="-342900">
              <a:buAutoNum type="arabicPeriod"/>
            </a:pPr>
            <a:r>
              <a:rPr lang="en-GB" sz="2000" dirty="0">
                <a:solidFill>
                  <a:schemeClr val="bg1"/>
                </a:solidFill>
              </a:rPr>
              <a:t>Ecology and landscape</a:t>
            </a:r>
          </a:p>
          <a:p>
            <a:pPr marL="342900" indent="-342900">
              <a:buAutoNum type="arabicPeriod"/>
            </a:pPr>
            <a:r>
              <a:rPr lang="en-GB" sz="2000" dirty="0">
                <a:solidFill>
                  <a:schemeClr val="bg1"/>
                </a:solidFill>
              </a:rPr>
              <a:t>Infrastructure research</a:t>
            </a:r>
            <a:r>
              <a:rPr lang="de-DE" sz="2000" dirty="0">
                <a:solidFill>
                  <a:schemeClr val="bg1"/>
                </a:solidFill>
              </a:rPr>
              <a:t> </a:t>
            </a:r>
            <a:endParaRPr lang="en-GB" sz="2000" dirty="0">
              <a:solidFill>
                <a:schemeClr val="bg1"/>
              </a:solidFill>
            </a:endParaRPr>
          </a:p>
          <a:p>
            <a:r>
              <a:rPr lang="en-GB" sz="2000" dirty="0">
                <a:solidFill>
                  <a:schemeClr val="bg1"/>
                </a:solidFill>
              </a:rPr>
              <a:t>4. Participation and community</a:t>
            </a:r>
          </a:p>
        </p:txBody>
      </p:sp>
    </p:spTree>
    <p:extLst>
      <p:ext uri="{BB962C8B-B14F-4D97-AF65-F5344CB8AC3E}">
        <p14:creationId xmlns:p14="http://schemas.microsoft.com/office/powerpoint/2010/main" val="41271317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BB6104-C7B5-4F16-93D2-F17144E9E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4 Discussion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9552EEF-9399-40E9-87A8-ABD8BCAB9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19</a:t>
            </a:fld>
            <a:endParaRPr lang="en-US" dirty="0"/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BD04B304-FA70-4A27-A849-A459062E34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10465836" cy="41954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Research Questions: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sz="2400" dirty="0"/>
              <a:t>1. What is the importance of qualitative GIS research ?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sz="2400" dirty="0"/>
              <a:t>2. Which software and qual. method has been most often applied? 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sz="2400" dirty="0"/>
              <a:t>3. Identification of prominent research directions. 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sz="2400" dirty="0">
                <a:sym typeface="Wingdings" panose="05000000000000000000" pitchFamily="2" charset="2"/>
              </a:rPr>
              <a:t>	 </a:t>
            </a:r>
            <a:r>
              <a:rPr lang="en-GB" sz="2400" dirty="0"/>
              <a:t>as reproducible qual. GIS approach</a:t>
            </a:r>
            <a:endParaRPr lang="en-GB" sz="2400" b="1" dirty="0"/>
          </a:p>
          <a:p>
            <a:pPr marL="0" indent="0">
              <a:lnSpc>
                <a:spcPct val="200000"/>
              </a:lnSpc>
              <a:buNone/>
            </a:pPr>
            <a:endParaRPr lang="en-GB" sz="2400" dirty="0"/>
          </a:p>
          <a:p>
            <a:pPr marL="0" indent="0">
              <a:lnSpc>
                <a:spcPct val="200000"/>
              </a:lnSpc>
              <a:buNone/>
            </a:pPr>
            <a:endParaRPr lang="en-GB" sz="2400" b="1" dirty="0"/>
          </a:p>
        </p:txBody>
      </p:sp>
    </p:spTree>
    <p:extLst>
      <p:ext uri="{BB962C8B-B14F-4D97-AF65-F5344CB8AC3E}">
        <p14:creationId xmlns:p14="http://schemas.microsoft.com/office/powerpoint/2010/main" val="362698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Content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104293" y="1220298"/>
            <a:ext cx="8946541" cy="518498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de-DE" sz="2800" dirty="0"/>
          </a:p>
          <a:p>
            <a:pPr marL="457200" indent="-457200">
              <a:buFont typeface="+mj-lt"/>
              <a:buAutoNum type="arabicParenR"/>
            </a:pPr>
            <a:r>
              <a:rPr lang="de-DE" sz="3200" dirty="0" err="1"/>
              <a:t>Filling</a:t>
            </a:r>
            <a:r>
              <a:rPr lang="de-DE" sz="3200" dirty="0"/>
              <a:t> </a:t>
            </a:r>
            <a:r>
              <a:rPr lang="de-DE" sz="3200" dirty="0" err="1"/>
              <a:t>the</a:t>
            </a:r>
            <a:r>
              <a:rPr lang="de-DE" sz="3200" dirty="0"/>
              <a:t> Gap</a:t>
            </a:r>
          </a:p>
          <a:p>
            <a:pPr marL="457200" indent="-457200">
              <a:buFont typeface="+mj-lt"/>
              <a:buAutoNum type="arabicParenR"/>
            </a:pPr>
            <a:r>
              <a:rPr lang="de-DE" sz="3200" dirty="0"/>
              <a:t>Data</a:t>
            </a:r>
            <a:endParaRPr lang="en-GB" sz="3200" dirty="0"/>
          </a:p>
          <a:p>
            <a:pPr marL="457200" indent="-457200">
              <a:buFont typeface="+mj-lt"/>
              <a:buAutoNum type="arabicParenR"/>
            </a:pPr>
            <a:r>
              <a:rPr lang="en-GB" sz="3200" dirty="0"/>
              <a:t>Methodology</a:t>
            </a:r>
          </a:p>
          <a:p>
            <a:pPr marL="857250" lvl="1" indent="-457200">
              <a:buFont typeface="+mj-lt"/>
              <a:buAutoNum type="alphaLcParenR"/>
            </a:pPr>
            <a:r>
              <a:rPr lang="en-GB" sz="2400" dirty="0"/>
              <a:t>Review Analysis &amp; Results</a:t>
            </a:r>
            <a:endParaRPr lang="en-GB" sz="2200" dirty="0"/>
          </a:p>
          <a:p>
            <a:pPr marL="857250" lvl="1" indent="-457200">
              <a:buFont typeface="+mj-lt"/>
              <a:buAutoNum type="alphaLcParenR"/>
            </a:pPr>
            <a:r>
              <a:rPr lang="en-GB" sz="2400" dirty="0"/>
              <a:t>Text mining Analysis &amp; Results</a:t>
            </a:r>
            <a:endParaRPr lang="en-GB" sz="2200" dirty="0"/>
          </a:p>
          <a:p>
            <a:pPr marL="457200" indent="-457200">
              <a:buFont typeface="+mj-lt"/>
              <a:buAutoNum type="arabicParenR"/>
            </a:pPr>
            <a:r>
              <a:rPr lang="en-GB" sz="3200" dirty="0"/>
              <a:t>Discussion</a:t>
            </a:r>
          </a:p>
          <a:p>
            <a:pPr marL="457200" indent="-457200">
              <a:buFont typeface="+mj-lt"/>
              <a:buAutoNum type="arabicParenR"/>
            </a:pPr>
            <a:r>
              <a:rPr lang="de-DE" sz="3200" dirty="0" err="1"/>
              <a:t>Conclusion</a:t>
            </a:r>
            <a:r>
              <a:rPr lang="de-DE" sz="3200" dirty="0"/>
              <a:t> </a:t>
            </a:r>
          </a:p>
          <a:p>
            <a:pPr marL="0" indent="0">
              <a:buNone/>
            </a:pPr>
            <a:r>
              <a:rPr lang="de-DE" sz="3200" dirty="0" err="1"/>
              <a:t>Literature</a:t>
            </a:r>
            <a:endParaRPr lang="de-DE" sz="3200" dirty="0"/>
          </a:p>
          <a:p>
            <a:pPr marL="457200" indent="-457200">
              <a:buFont typeface="+mj-lt"/>
              <a:buAutoNum type="arabicParenR"/>
            </a:pPr>
            <a:endParaRPr lang="de-DE" sz="28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30378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BB6104-C7B5-4F16-93D2-F17144E9E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4 Discussion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9552EEF-9399-40E9-87A8-ABD8BCAB9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20</a:t>
            </a:fld>
            <a:endParaRPr lang="en-US" dirty="0"/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BD04B304-FA70-4A27-A849-A459062E34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085" y="1177431"/>
            <a:ext cx="10899778" cy="4195481"/>
          </a:xfrm>
        </p:spPr>
        <p:txBody>
          <a:bodyPr>
            <a:normAutofit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en-GB" sz="2400" dirty="0"/>
              <a:t>Importance of qualitative GIS research:</a:t>
            </a:r>
          </a:p>
          <a:p>
            <a:pPr lvl="1">
              <a:lnSpc>
                <a:spcPct val="200000"/>
              </a:lnSpc>
            </a:pPr>
            <a:r>
              <a:rPr lang="en-GB" sz="2200" dirty="0"/>
              <a:t>Frequency of citations and publications </a:t>
            </a:r>
          </a:p>
          <a:p>
            <a:pPr lvl="2">
              <a:lnSpc>
                <a:spcPct val="200000"/>
              </a:lnSpc>
              <a:buFont typeface="Wingdings" panose="05000000000000000000" pitchFamily="2" charset="2"/>
              <a:buChar char="à"/>
            </a:pPr>
            <a:r>
              <a:rPr lang="en-GB" sz="2000" dirty="0"/>
              <a:t>GIS technologies received more </a:t>
            </a:r>
            <a:r>
              <a:rPr lang="en-GB" sz="2000" b="1" dirty="0"/>
              <a:t>acceptance</a:t>
            </a:r>
            <a:r>
              <a:rPr lang="en-GB" sz="2000" dirty="0"/>
              <a:t> as a scientific method </a:t>
            </a:r>
            <a:r>
              <a:rPr lang="en-GB" dirty="0"/>
              <a:t>(</a:t>
            </a:r>
            <a:r>
              <a:rPr lang="en-GB" dirty="0" err="1"/>
              <a:t>Schuurman</a:t>
            </a:r>
            <a:r>
              <a:rPr lang="en-GB" dirty="0"/>
              <a:t>, 2000)</a:t>
            </a:r>
          </a:p>
          <a:p>
            <a:pPr lvl="2">
              <a:lnSpc>
                <a:spcPct val="200000"/>
              </a:lnSpc>
              <a:buFont typeface="Wingdings" panose="05000000000000000000" pitchFamily="2" charset="2"/>
              <a:buChar char="à"/>
            </a:pPr>
            <a:r>
              <a:rPr lang="en-GB" sz="2000" dirty="0"/>
              <a:t>USA &amp; Canada hold the majority of publications – </a:t>
            </a:r>
            <a:r>
              <a:rPr lang="en-GB" sz="2000" b="1" dirty="0"/>
              <a:t>Accessibility</a:t>
            </a:r>
            <a:r>
              <a:rPr lang="en-GB" sz="2000" dirty="0"/>
              <a:t> to GIS</a:t>
            </a:r>
          </a:p>
          <a:p>
            <a:pPr lvl="2">
              <a:lnSpc>
                <a:spcPct val="200000"/>
              </a:lnSpc>
              <a:buFont typeface="Wingdings" panose="05000000000000000000" pitchFamily="2" charset="2"/>
              <a:buChar char="à"/>
            </a:pPr>
            <a:endParaRPr lang="en-GB" sz="2000" dirty="0"/>
          </a:p>
          <a:p>
            <a:pPr marL="914400" lvl="2" indent="0">
              <a:lnSpc>
                <a:spcPct val="200000"/>
              </a:lnSpc>
              <a:buNone/>
            </a:pPr>
            <a:endParaRPr lang="en-GB" sz="2800" dirty="0"/>
          </a:p>
          <a:p>
            <a:pPr lvl="1">
              <a:lnSpc>
                <a:spcPct val="200000"/>
              </a:lnSpc>
            </a:pPr>
            <a:endParaRPr lang="en-GB" sz="2200" dirty="0"/>
          </a:p>
          <a:p>
            <a:pPr marL="0" indent="0">
              <a:lnSpc>
                <a:spcPct val="200000"/>
              </a:lnSpc>
              <a:buNone/>
            </a:pPr>
            <a:endParaRPr lang="en-GB" sz="2400" b="1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9313BF67-D5B2-4A98-89DA-24D7E06C9A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2841" y="1967263"/>
            <a:ext cx="7346317" cy="4194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541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" fill="hold">
                      <p:stCondLst>
                        <p:cond delay="0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BB6104-C7B5-4F16-93D2-F17144E9E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4 Discussion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9552EEF-9399-40E9-87A8-ABD8BCAB9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21</a:t>
            </a:fld>
            <a:endParaRPr lang="en-US" dirty="0"/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BD04B304-FA70-4A27-A849-A459062E34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763681"/>
            <a:ext cx="10899778" cy="4195481"/>
          </a:xfrm>
        </p:spPr>
        <p:txBody>
          <a:bodyPr>
            <a:normAutofit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en-GB" sz="2400" dirty="0"/>
              <a:t>Which software and qual. method has been most often applied?</a:t>
            </a:r>
            <a:endParaRPr lang="en-GB" sz="2200" dirty="0"/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à"/>
            </a:pPr>
            <a:r>
              <a:rPr lang="en-GB" sz="2400" b="1" dirty="0">
                <a:sym typeface="Wingdings" panose="05000000000000000000" pitchFamily="2" charset="2"/>
              </a:rPr>
              <a:t>Survey &amp; Workshops, Transformation, No GIS &amp; ArcGIS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à"/>
            </a:pPr>
            <a:r>
              <a:rPr lang="en-GB" sz="2400" b="1" dirty="0">
                <a:sym typeface="Wingdings" panose="05000000000000000000" pitchFamily="2" charset="2"/>
              </a:rPr>
              <a:t>Marginal use of Extensions &amp; open source Software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sz="2400" b="1" dirty="0">
                <a:sym typeface="Wingdings" panose="05000000000000000000" pitchFamily="2" charset="2"/>
              </a:rPr>
              <a:t>But why?</a:t>
            </a:r>
            <a:endParaRPr lang="en-GB" sz="2400" b="1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28B1A34-4C6A-4BD7-B6CD-53AB55577549}"/>
              </a:ext>
            </a:extLst>
          </p:cNvPr>
          <p:cNvSpPr/>
          <p:nvPr/>
        </p:nvSpPr>
        <p:spPr>
          <a:xfrm>
            <a:off x="0" y="0"/>
            <a:ext cx="12192000" cy="7108166"/>
          </a:xfrm>
          <a:prstGeom prst="rect">
            <a:avLst/>
          </a:prstGeom>
          <a:solidFill>
            <a:schemeClr val="accent4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25F0ABA8-CEFB-4F9D-935F-0FA84DD4E5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6693" y="146904"/>
            <a:ext cx="9404724" cy="6564191"/>
          </a:xfrm>
          <a:prstGeom prst="rect">
            <a:avLst/>
          </a:prstGeom>
          <a:ln>
            <a:noFill/>
          </a:ln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6F18004D-CABF-412B-A04F-E81ED4E02635}"/>
              </a:ext>
            </a:extLst>
          </p:cNvPr>
          <p:cNvSpPr txBox="1"/>
          <p:nvPr/>
        </p:nvSpPr>
        <p:spPr>
          <a:xfrm>
            <a:off x="3439140" y="452718"/>
            <a:ext cx="89650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Which software and qual. method has been most often applied?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4653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BB6104-C7B5-4F16-93D2-F17144E9E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4 Discussion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9552EEF-9399-40E9-87A8-ABD8BCAB9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22</a:t>
            </a:fld>
            <a:endParaRPr lang="en-US" dirty="0"/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5BB48915-BC01-4D99-BDC9-BBBCC139AA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0" y="1708945"/>
            <a:ext cx="11280847" cy="41954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Which software and qual. method has been most often applied? </a:t>
            </a:r>
          </a:p>
          <a:p>
            <a:pPr marL="0" indent="0">
              <a:buNone/>
            </a:pPr>
            <a:endParaRPr lang="en-GB" sz="2400" b="1" dirty="0"/>
          </a:p>
          <a:p>
            <a:pPr marL="0" indent="0">
              <a:buNone/>
            </a:pPr>
            <a:r>
              <a:rPr lang="en-GB" sz="2400" b="1" dirty="0"/>
              <a:t>We assume:</a:t>
            </a:r>
          </a:p>
          <a:p>
            <a:r>
              <a:rPr lang="en-GB" sz="2400" dirty="0"/>
              <a:t>Exclusive use of proprietary Software </a:t>
            </a:r>
          </a:p>
          <a:p>
            <a:r>
              <a:rPr lang="en-GB" sz="2400" dirty="0"/>
              <a:t>Lack of interdisciplinary collaborations </a:t>
            </a:r>
          </a:p>
          <a:p>
            <a:r>
              <a:rPr lang="en-GB" sz="2400" dirty="0"/>
              <a:t>Wariness of Data-Driven Methods</a:t>
            </a:r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253709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BB6104-C7B5-4F16-93D2-F17144E9E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4 Discussion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9552EEF-9399-40E9-87A8-ABD8BCAB9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23</a:t>
            </a:fld>
            <a:endParaRPr lang="en-US" dirty="0"/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5BB48915-BC01-4D99-BDC9-BBBCC139AA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576" y="1331259"/>
            <a:ext cx="11280847" cy="48906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Research Questions: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sz="2400" dirty="0"/>
              <a:t>Identification of prominent research directions.</a:t>
            </a:r>
            <a:endParaRPr lang="en-GB" dirty="0"/>
          </a:p>
          <a:p>
            <a:pPr marL="400050" lvl="1" indent="0">
              <a:buNone/>
            </a:pPr>
            <a:r>
              <a:rPr lang="en-GB" sz="2400" dirty="0"/>
              <a:t>1. Media and technology research</a:t>
            </a:r>
          </a:p>
          <a:p>
            <a:pPr marL="400050" lvl="1" indent="0">
              <a:buNone/>
            </a:pPr>
            <a:r>
              <a:rPr lang="en-GB" sz="2400" dirty="0"/>
              <a:t>2. Ecology and landscape research</a:t>
            </a:r>
          </a:p>
          <a:p>
            <a:pPr marL="400050" lvl="1" indent="0">
              <a:buNone/>
            </a:pPr>
            <a:r>
              <a:rPr lang="en-GB" sz="2400" dirty="0"/>
              <a:t>2. Infrastructure research</a:t>
            </a:r>
          </a:p>
          <a:p>
            <a:pPr marL="400050" lvl="1" indent="0">
              <a:buNone/>
            </a:pPr>
            <a:r>
              <a:rPr lang="en-GB" sz="2400" dirty="0"/>
              <a:t>4. Participation and community: Public participation</a:t>
            </a:r>
          </a:p>
          <a:p>
            <a:pPr marL="400050" lvl="1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>
                <a:sym typeface="Wingdings" panose="05000000000000000000" pitchFamily="2" charset="2"/>
              </a:rPr>
              <a:t> GIS used as data collection tool (see RQ 2)</a:t>
            </a:r>
            <a:r>
              <a:rPr lang="en-GB" sz="2400" dirty="0"/>
              <a:t>                                               </a:t>
            </a:r>
            <a:endParaRPr lang="en-GB" sz="2400" b="1" dirty="0"/>
          </a:p>
        </p:txBody>
      </p:sp>
    </p:spTree>
    <p:extLst>
      <p:ext uri="{BB962C8B-B14F-4D97-AF65-F5344CB8AC3E}">
        <p14:creationId xmlns:p14="http://schemas.microsoft.com/office/powerpoint/2010/main" val="270870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ABE08C3E-F881-4A46-B2F7-7459CA39BF2E}"/>
              </a:ext>
            </a:extLst>
          </p:cNvPr>
          <p:cNvSpPr txBox="1">
            <a:spLocks/>
          </p:cNvSpPr>
          <p:nvPr/>
        </p:nvSpPr>
        <p:spPr>
          <a:xfrm>
            <a:off x="646111" y="1331259"/>
            <a:ext cx="11280847" cy="52310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en-GB" sz="2400" b="1" dirty="0"/>
              <a:t>Research Questions: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sz="2400" b="1" dirty="0"/>
              <a:t>Transparent &amp; reproducible - open-source qualitative GIS</a:t>
            </a:r>
            <a:endParaRPr lang="en-GB" sz="2800" b="1" dirty="0"/>
          </a:p>
          <a:p>
            <a:pPr>
              <a:lnSpc>
                <a:spcPct val="200000"/>
              </a:lnSpc>
            </a:pPr>
            <a:r>
              <a:rPr lang="en-GB" b="1" dirty="0"/>
              <a:t>Not just a literature review! </a:t>
            </a:r>
          </a:p>
          <a:p>
            <a:pPr>
              <a:lnSpc>
                <a:spcPct val="200000"/>
              </a:lnSpc>
            </a:pPr>
            <a:r>
              <a:rPr lang="en-GB" dirty="0"/>
              <a:t>risk building up a digital divide </a:t>
            </a:r>
            <a:r>
              <a:rPr lang="en-GB" sz="1600" dirty="0"/>
              <a:t>(Dennis Jr, 2006)</a:t>
            </a:r>
          </a:p>
          <a:p>
            <a:pPr>
              <a:lnSpc>
                <a:spcPct val="200000"/>
              </a:lnSpc>
            </a:pPr>
            <a:r>
              <a:rPr lang="en-GB" b="1" dirty="0"/>
              <a:t>Why open Source? </a:t>
            </a:r>
          </a:p>
          <a:p>
            <a:pPr lvl="1">
              <a:lnSpc>
                <a:spcPct val="200000"/>
              </a:lnSpc>
            </a:pPr>
            <a:r>
              <a:rPr lang="en-GB" sz="2000" b="1" dirty="0"/>
              <a:t>Its free </a:t>
            </a:r>
          </a:p>
          <a:p>
            <a:pPr lvl="1">
              <a:lnSpc>
                <a:spcPct val="200000"/>
              </a:lnSpc>
            </a:pPr>
            <a:r>
              <a:rPr lang="en-GB" sz="2000" b="1" dirty="0"/>
              <a:t>It can be modified and redistributed</a:t>
            </a:r>
          </a:p>
          <a:p>
            <a:pPr lvl="1">
              <a:lnSpc>
                <a:spcPct val="200000"/>
              </a:lnSpc>
            </a:pPr>
            <a:endParaRPr lang="en-GB" b="1" dirty="0"/>
          </a:p>
          <a:p>
            <a:pPr marL="457200" lvl="1" indent="0">
              <a:lnSpc>
                <a:spcPct val="200000"/>
              </a:lnSpc>
              <a:buNone/>
            </a:pPr>
            <a:endParaRPr lang="en-GB" sz="2600" b="1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FBB6104-C7B5-4F16-93D2-F17144E9E0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/>
          <a:lstStyle/>
          <a:p>
            <a:r>
              <a:rPr lang="en-GB" dirty="0"/>
              <a:t>4 Discussion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9552EEF-9399-40E9-87A8-ABD8BCAB9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24</a:t>
            </a:fld>
            <a:endParaRPr lang="en-US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CB01DA27-5978-45BC-B1BC-7CD7F7BF37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2365" y="2731789"/>
            <a:ext cx="2800350" cy="2095500"/>
          </a:xfrm>
          <a:prstGeom prst="rect">
            <a:avLst/>
          </a:prstGeom>
        </p:spPr>
      </p:pic>
      <p:sp>
        <p:nvSpPr>
          <p:cNvPr id="8" name="AutoShape 2" descr="Bildergebnis für osgeo">
            <a:extLst>
              <a:ext uri="{FF2B5EF4-FFF2-40B4-BE49-F238E27FC236}">
                <a16:creationId xmlns:a16="http://schemas.microsoft.com/office/drawing/2014/main" id="{54A1D2AC-C9A2-48F3-A8A9-1CFEE082CE3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667250" y="2881313"/>
            <a:ext cx="2857500" cy="1095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9" name="AutoShape 4" descr="Bildergebnis für osgeo">
            <a:extLst>
              <a:ext uri="{FF2B5EF4-FFF2-40B4-BE49-F238E27FC236}">
                <a16:creationId xmlns:a16="http://schemas.microsoft.com/office/drawing/2014/main" id="{D8463134-BD2A-47B2-AE9E-54289002912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19650" y="3033713"/>
            <a:ext cx="2857500" cy="1095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962C8816-B863-4694-9612-D311B4D09066}"/>
              </a:ext>
            </a:extLst>
          </p:cNvPr>
          <p:cNvSpPr txBox="1"/>
          <p:nvPr/>
        </p:nvSpPr>
        <p:spPr>
          <a:xfrm>
            <a:off x="10781371" y="4827289"/>
            <a:ext cx="2116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(ESRI, 2017)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F02C3C15-05F8-403A-9F64-E4DC131525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7250" y="4398672"/>
            <a:ext cx="2802835" cy="1212162"/>
          </a:xfrm>
          <a:prstGeom prst="rect">
            <a:avLst/>
          </a:prstGeom>
        </p:spPr>
      </p:pic>
      <p:sp>
        <p:nvSpPr>
          <p:cNvPr id="16" name="Textfeld 15">
            <a:extLst>
              <a:ext uri="{FF2B5EF4-FFF2-40B4-BE49-F238E27FC236}">
                <a16:creationId xmlns:a16="http://schemas.microsoft.com/office/drawing/2014/main" id="{9AD450B1-522F-4F47-85F0-96A7A1EFA0F8}"/>
              </a:ext>
            </a:extLst>
          </p:cNvPr>
          <p:cNvSpPr txBox="1"/>
          <p:nvPr/>
        </p:nvSpPr>
        <p:spPr>
          <a:xfrm>
            <a:off x="6411619" y="5456945"/>
            <a:ext cx="2116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(OSGEO, 2017)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E09AB4F8-A9BD-4982-AD21-AF79073143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2958" y="1152983"/>
            <a:ext cx="7635122" cy="5471004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08991A03-AAA1-4237-99EB-A6A5DB24E95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04044" y="1566428"/>
            <a:ext cx="6543675" cy="4619625"/>
          </a:xfrm>
          <a:prstGeom prst="rect">
            <a:avLst/>
          </a:prstGeom>
        </p:spPr>
      </p:pic>
      <p:sp>
        <p:nvSpPr>
          <p:cNvPr id="21" name="Textfeld 20">
            <a:extLst>
              <a:ext uri="{FF2B5EF4-FFF2-40B4-BE49-F238E27FC236}">
                <a16:creationId xmlns:a16="http://schemas.microsoft.com/office/drawing/2014/main" id="{E65EE7F9-58C5-468D-BDA7-660C63325736}"/>
              </a:ext>
            </a:extLst>
          </p:cNvPr>
          <p:cNvSpPr txBox="1"/>
          <p:nvPr/>
        </p:nvSpPr>
        <p:spPr>
          <a:xfrm>
            <a:off x="132958" y="6566438"/>
            <a:ext cx="2116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(ESRI, 2017)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5349C98D-E487-46DB-B3D6-AA71AE5E6E15}"/>
              </a:ext>
            </a:extLst>
          </p:cNvPr>
          <p:cNvSpPr txBox="1"/>
          <p:nvPr/>
        </p:nvSpPr>
        <p:spPr>
          <a:xfrm>
            <a:off x="10781371" y="6195542"/>
            <a:ext cx="2116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(QGIS, 2017)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6340EE00-B7CE-42B9-8407-39056D28F19D}"/>
              </a:ext>
            </a:extLst>
          </p:cNvPr>
          <p:cNvSpPr txBox="1"/>
          <p:nvPr/>
        </p:nvSpPr>
        <p:spPr>
          <a:xfrm>
            <a:off x="3014697" y="3157843"/>
            <a:ext cx="6543674" cy="1384995"/>
          </a:xfrm>
          <a:prstGeom prst="rect">
            <a:avLst/>
          </a:prstGeom>
          <a:solidFill>
            <a:schemeClr val="tx2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à"/>
            </a:pPr>
            <a:r>
              <a:rPr lang="en-GB" sz="2800" dirty="0">
                <a:solidFill>
                  <a:schemeClr val="bg1"/>
                </a:solidFill>
                <a:sym typeface="Wingdings" panose="05000000000000000000" pitchFamily="2" charset="2"/>
              </a:rPr>
              <a:t>Visualization of transformed data</a:t>
            </a:r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en-GB" sz="2800" dirty="0">
                <a:solidFill>
                  <a:schemeClr val="bg1"/>
                </a:solidFill>
                <a:sym typeface="Wingdings" panose="05000000000000000000" pitchFamily="2" charset="2"/>
              </a:rPr>
              <a:t>Hyperlinking</a:t>
            </a:r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en-GB" sz="2800" dirty="0">
                <a:solidFill>
                  <a:schemeClr val="bg1"/>
                </a:solidFill>
                <a:sym typeface="Wingdings" panose="05000000000000000000" pitchFamily="2" charset="2"/>
              </a:rPr>
              <a:t>Extending the software  </a:t>
            </a:r>
          </a:p>
        </p:txBody>
      </p:sp>
    </p:spTree>
    <p:extLst>
      <p:ext uri="{BB962C8B-B14F-4D97-AF65-F5344CB8AC3E}">
        <p14:creationId xmlns:p14="http://schemas.microsoft.com/office/powerpoint/2010/main" val="1286690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  <p:bldP spid="13" grpId="0"/>
      <p:bldP spid="16" grpId="0"/>
      <p:bldP spid="21" grpId="0"/>
      <p:bldP spid="22" grpId="0"/>
      <p:bldP spid="23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BB6104-C7B5-4F16-93D2-F17144E9E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4 Discussion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9552EEF-9399-40E9-87A8-ABD8BCAB9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25</a:t>
            </a:fld>
            <a:endParaRPr lang="en-US" dirty="0"/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ABE08C3E-F881-4A46-B2F7-7459CA39BF2E}"/>
              </a:ext>
            </a:extLst>
          </p:cNvPr>
          <p:cNvSpPr txBox="1">
            <a:spLocks/>
          </p:cNvSpPr>
          <p:nvPr/>
        </p:nvSpPr>
        <p:spPr>
          <a:xfrm>
            <a:off x="646111" y="1331259"/>
            <a:ext cx="11280847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en-GB" sz="2400" b="1" dirty="0"/>
              <a:t>Research Questions: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sz="2400" b="1" dirty="0"/>
              <a:t>Transparent &amp; reproducible - open-source qualitative GIS</a:t>
            </a:r>
            <a:endParaRPr lang="en-GB" sz="2800" b="1" dirty="0"/>
          </a:p>
          <a:p>
            <a:pPr marL="457200" lvl="1" indent="0">
              <a:lnSpc>
                <a:spcPct val="200000"/>
              </a:lnSpc>
              <a:buNone/>
            </a:pPr>
            <a:endParaRPr lang="en-GB" sz="2600" b="1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887D983-8BE2-4136-AB30-5700CF130A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130" y="2121091"/>
            <a:ext cx="4991100" cy="413711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4B46F130-05B2-45D5-AE5F-B485A680482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080" t="7655"/>
          <a:stretch/>
        </p:blipFill>
        <p:spPr>
          <a:xfrm>
            <a:off x="3563719" y="1697510"/>
            <a:ext cx="4775187" cy="3044771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9328F209-ACB6-478F-965A-D04B79A62F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43530" y="1063416"/>
            <a:ext cx="4719637" cy="3299642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B7429ED6-BA15-4D94-ADCF-4449B1F680FD}"/>
              </a:ext>
            </a:extLst>
          </p:cNvPr>
          <p:cNvSpPr txBox="1"/>
          <p:nvPr/>
        </p:nvSpPr>
        <p:spPr>
          <a:xfrm>
            <a:off x="9834282" y="3993726"/>
            <a:ext cx="21169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(</a:t>
            </a:r>
            <a:r>
              <a:rPr lang="en-GB" sz="1400" dirty="0" err="1">
                <a:solidFill>
                  <a:schemeClr val="bg1"/>
                </a:solidFill>
              </a:rPr>
              <a:t>Pavlovskaya</a:t>
            </a:r>
            <a:r>
              <a:rPr lang="en-GB" sz="1400" dirty="0">
                <a:solidFill>
                  <a:schemeClr val="bg1"/>
                </a:solidFill>
              </a:rPr>
              <a:t>, 2004)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E498EC49-1379-4C56-A4F6-990B0092B444}"/>
              </a:ext>
            </a:extLst>
          </p:cNvPr>
          <p:cNvSpPr txBox="1"/>
          <p:nvPr/>
        </p:nvSpPr>
        <p:spPr>
          <a:xfrm>
            <a:off x="401130" y="6316572"/>
            <a:ext cx="2116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(Jung &amp; Elwood, 2010)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0DEE221C-FC01-4AA2-B129-2152CB52A34C}"/>
              </a:ext>
            </a:extLst>
          </p:cNvPr>
          <p:cNvSpPr txBox="1"/>
          <p:nvPr/>
        </p:nvSpPr>
        <p:spPr>
          <a:xfrm>
            <a:off x="7037014" y="4742281"/>
            <a:ext cx="21169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(</a:t>
            </a:r>
            <a:r>
              <a:rPr lang="en-GB" sz="1400" dirty="0">
                <a:solidFill>
                  <a:schemeClr val="bg1"/>
                </a:solidFill>
              </a:rPr>
              <a:t>Kwan, 2002)</a:t>
            </a:r>
          </a:p>
        </p:txBody>
      </p:sp>
    </p:spTree>
    <p:extLst>
      <p:ext uri="{BB962C8B-B14F-4D97-AF65-F5344CB8AC3E}">
        <p14:creationId xmlns:p14="http://schemas.microsoft.com/office/powerpoint/2010/main" val="1379560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A9CBD3-7D79-4EF4-8417-C1A0ACD98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5 Conclusion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85CAC00-338E-441E-828B-DAAFAB5A03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758426"/>
            <a:ext cx="9915208" cy="4195481"/>
          </a:xfrm>
        </p:spPr>
        <p:txBody>
          <a:bodyPr>
            <a:normAutofit/>
          </a:bodyPr>
          <a:lstStyle/>
          <a:p>
            <a:r>
              <a:rPr lang="en-GB" sz="2400" dirty="0"/>
              <a:t>Missing transparent and reproducible methodology</a:t>
            </a:r>
          </a:p>
          <a:p>
            <a:r>
              <a:rPr lang="en-GB" sz="2400" dirty="0"/>
              <a:t>Missing Exchange of knowledge </a:t>
            </a:r>
          </a:p>
          <a:p>
            <a:pPr lvl="1">
              <a:buFont typeface="Wingdings" panose="05000000000000000000" pitchFamily="2" charset="2"/>
              <a:buChar char="à"/>
            </a:pPr>
            <a:r>
              <a:rPr lang="en-GB" sz="2800" b="1" dirty="0">
                <a:sym typeface="Wingdings" panose="05000000000000000000" pitchFamily="2" charset="2"/>
              </a:rPr>
              <a:t>Limitation to qual. GIS</a:t>
            </a:r>
          </a:p>
          <a:p>
            <a:pPr marL="0" indent="0">
              <a:buNone/>
            </a:pPr>
            <a:endParaRPr lang="en-GB" i="1" dirty="0"/>
          </a:p>
          <a:p>
            <a:pPr marL="0" indent="0">
              <a:buNone/>
            </a:pPr>
            <a:r>
              <a:rPr lang="en-GB" i="1" dirty="0"/>
              <a:t>Opening science fosters creativity, innovation, and speeds up knowledge diffusion (</a:t>
            </a:r>
            <a:r>
              <a:rPr lang="en-GB" i="1" dirty="0" err="1"/>
              <a:t>Friesike</a:t>
            </a:r>
            <a:r>
              <a:rPr lang="en-GB" i="1" dirty="0"/>
              <a:t>, </a:t>
            </a:r>
            <a:r>
              <a:rPr lang="en-GB" i="1" dirty="0" err="1"/>
              <a:t>Widenmayer</a:t>
            </a:r>
            <a:r>
              <a:rPr lang="en-GB" i="1" dirty="0"/>
              <a:t>, Gassmann, &amp; </a:t>
            </a:r>
            <a:r>
              <a:rPr lang="en-GB" i="1" dirty="0" err="1"/>
              <a:t>Schildhauer</a:t>
            </a:r>
            <a:r>
              <a:rPr lang="en-GB" i="1" dirty="0"/>
              <a:t>, 2015). </a:t>
            </a:r>
          </a:p>
          <a:p>
            <a:pPr marL="0" indent="0">
              <a:buNone/>
            </a:pPr>
            <a:endParaRPr lang="en-GB" i="1" dirty="0"/>
          </a:p>
          <a:p>
            <a:pPr marL="0" indent="0">
              <a:buNone/>
            </a:pPr>
            <a:r>
              <a:rPr lang="en-GB" sz="2400" b="1" dirty="0">
                <a:sym typeface="Wingdings" panose="05000000000000000000" pitchFamily="2" charset="2"/>
              </a:rPr>
              <a:t> Stronger intra- &amp;  interdisciplinary collaborations</a:t>
            </a:r>
            <a:endParaRPr lang="en-GB" sz="2400" b="1" dirty="0"/>
          </a:p>
          <a:p>
            <a:pPr marL="0" indent="0">
              <a:buNone/>
            </a:pPr>
            <a:endParaRPr lang="en-GB" sz="3000" b="1" dirty="0">
              <a:sym typeface="Wingdings" panose="05000000000000000000" pitchFamily="2" charset="2"/>
            </a:endParaRPr>
          </a:p>
          <a:p>
            <a:pPr marL="514350" indent="-457200"/>
            <a:endParaRPr lang="en-GB" sz="3000" b="1" dirty="0">
              <a:sym typeface="Wingdings" panose="05000000000000000000" pitchFamily="2" charset="2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539C637-ABD8-4B3C-AF18-9E42AAD16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03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1E941B2-B2CE-4ACE-8B10-C80AC2441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Literature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464A424-C641-47AD-A27F-F639A87C6E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1516134"/>
            <a:ext cx="8946541" cy="5341866"/>
          </a:xfrm>
        </p:spPr>
        <p:txBody>
          <a:bodyPr>
            <a:normAutofit fontScale="55000" lnSpcReduction="20000"/>
          </a:bodyPr>
          <a:lstStyle/>
          <a:p>
            <a:r>
              <a:rPr lang="en-GB" dirty="0"/>
              <a:t>Agnew, J. (2011). Space and place. In: John Agnew und D. Livingstone. Handbook of</a:t>
            </a:r>
            <a:br>
              <a:rPr lang="en-GB" dirty="0"/>
            </a:br>
            <a:r>
              <a:rPr lang="en-GB" dirty="0"/>
              <a:t>geographical knowledge. London: SAGE. </a:t>
            </a:r>
            <a:endParaRPr lang="en-US" dirty="0"/>
          </a:p>
          <a:p>
            <a:r>
              <a:rPr lang="en-US" dirty="0"/>
              <a:t>Dennis Jr, S. F. (2006). Prospects for qualitative GIS at the intersection of youth development and participatory urban planning. </a:t>
            </a:r>
            <a:r>
              <a:rPr lang="en-US" i="1" dirty="0"/>
              <a:t>Environment and Planning A</a:t>
            </a:r>
            <a:r>
              <a:rPr lang="en-US" dirty="0"/>
              <a:t>, </a:t>
            </a:r>
            <a:r>
              <a:rPr lang="en-US" i="1" dirty="0"/>
              <a:t>38</a:t>
            </a:r>
            <a:r>
              <a:rPr lang="en-US" dirty="0"/>
              <a:t>(11), 2039–2054.</a:t>
            </a:r>
            <a:endParaRPr lang="en-GB" dirty="0"/>
          </a:p>
          <a:p>
            <a:r>
              <a:rPr lang="en-GB" dirty="0"/>
              <a:t>Elwood, S. (2006). Beyond </a:t>
            </a:r>
            <a:r>
              <a:rPr lang="en-GB" dirty="0" err="1"/>
              <a:t>Cooptation</a:t>
            </a:r>
            <a:r>
              <a:rPr lang="en-GB" dirty="0"/>
              <a:t> or Resistance: Urban Spatial Politics,</a:t>
            </a:r>
            <a:br>
              <a:rPr lang="en-GB" dirty="0"/>
            </a:br>
            <a:r>
              <a:rPr lang="en-GB" dirty="0"/>
              <a:t>Community Organizations, and GIS‐Based Spatial Narratives. In: Annals of the</a:t>
            </a:r>
            <a:br>
              <a:rPr lang="en-GB" dirty="0"/>
            </a:br>
            <a:r>
              <a:rPr lang="en-GB" dirty="0"/>
              <a:t>Association of American Geographers, 96(2): 323-341. </a:t>
            </a:r>
            <a:endParaRPr lang="en-US" dirty="0"/>
          </a:p>
          <a:p>
            <a:r>
              <a:rPr lang="en-US" dirty="0" err="1"/>
              <a:t>Friesike</a:t>
            </a:r>
            <a:r>
              <a:rPr lang="en-US" dirty="0"/>
              <a:t>, S., </a:t>
            </a:r>
            <a:r>
              <a:rPr lang="en-US" dirty="0" err="1"/>
              <a:t>Widenmayer</a:t>
            </a:r>
            <a:r>
              <a:rPr lang="en-US" dirty="0"/>
              <a:t>, B., Gassmann, O., &amp; </a:t>
            </a:r>
            <a:r>
              <a:rPr lang="en-US" dirty="0" err="1"/>
              <a:t>Schildhauer</a:t>
            </a:r>
            <a:r>
              <a:rPr lang="en-US" dirty="0"/>
              <a:t>, T. (2015). Opening science: towards an agenda of open science in academia and industry. </a:t>
            </a:r>
            <a:r>
              <a:rPr lang="en-US" i="1" dirty="0"/>
              <a:t>The Journal of Technology Transfer</a:t>
            </a:r>
            <a:r>
              <a:rPr lang="en-US" dirty="0"/>
              <a:t>, </a:t>
            </a:r>
            <a:r>
              <a:rPr lang="en-US" i="1" dirty="0"/>
              <a:t>40</a:t>
            </a:r>
            <a:r>
              <a:rPr lang="en-US" dirty="0"/>
              <a:t>(4), 581–601. https://doi.org/10.1007/s10961-014-9375-6</a:t>
            </a:r>
          </a:p>
          <a:p>
            <a:r>
              <a:rPr lang="en-US" dirty="0"/>
              <a:t>Garnett, R., &amp; </a:t>
            </a:r>
            <a:r>
              <a:rPr lang="en-US" dirty="0" err="1"/>
              <a:t>Kanaroglou</a:t>
            </a:r>
            <a:r>
              <a:rPr lang="en-US" dirty="0"/>
              <a:t>, P. (2016). Qualitative GIS: An Open Framework Using </a:t>
            </a:r>
            <a:r>
              <a:rPr lang="en-US" dirty="0" err="1"/>
              <a:t>SpatiaLite</a:t>
            </a:r>
            <a:r>
              <a:rPr lang="en-US" dirty="0"/>
              <a:t> and Open Source GIS. </a:t>
            </a:r>
            <a:r>
              <a:rPr lang="en-US" i="1" dirty="0"/>
              <a:t>Transactions in GIS</a:t>
            </a:r>
            <a:r>
              <a:rPr lang="en-US" dirty="0"/>
              <a:t>, </a:t>
            </a:r>
            <a:r>
              <a:rPr lang="en-US" i="1" dirty="0"/>
              <a:t>20</a:t>
            </a:r>
            <a:r>
              <a:rPr lang="en-US" dirty="0"/>
              <a:t>(1), 144–159.</a:t>
            </a:r>
          </a:p>
          <a:p>
            <a:r>
              <a:rPr lang="en-US" dirty="0"/>
              <a:t>Hill, M. O., &amp; </a:t>
            </a:r>
            <a:r>
              <a:rPr lang="en-US" dirty="0" err="1"/>
              <a:t>Gauch</a:t>
            </a:r>
            <a:r>
              <a:rPr lang="en-US" dirty="0"/>
              <a:t>, H. G. (1980). Detrended correspondence analysis: an improved ordination technique. </a:t>
            </a:r>
            <a:r>
              <a:rPr lang="en-US" i="1" dirty="0" err="1"/>
              <a:t>Vegetatio</a:t>
            </a:r>
            <a:r>
              <a:rPr lang="en-US" dirty="0"/>
              <a:t>, </a:t>
            </a:r>
            <a:r>
              <a:rPr lang="en-US" i="1" dirty="0"/>
              <a:t>42</a:t>
            </a:r>
            <a:r>
              <a:rPr lang="en-US" dirty="0"/>
              <a:t>(1–3), 47–58.</a:t>
            </a:r>
          </a:p>
          <a:p>
            <a:r>
              <a:rPr lang="en-US" dirty="0"/>
              <a:t>James, G., Witten, D., Hastie, T., &amp; </a:t>
            </a:r>
            <a:r>
              <a:rPr lang="en-US" dirty="0" err="1"/>
              <a:t>Tibshirani</a:t>
            </a:r>
            <a:r>
              <a:rPr lang="en-US" dirty="0"/>
              <a:t>, R. (Eds.). (2013). </a:t>
            </a:r>
            <a:r>
              <a:rPr lang="en-US" i="1" dirty="0"/>
              <a:t>An introduction to statistical learning: with applications in R</a:t>
            </a:r>
            <a:r>
              <a:rPr lang="en-US" dirty="0"/>
              <a:t>. New York: Springer.</a:t>
            </a:r>
          </a:p>
          <a:p>
            <a:r>
              <a:rPr lang="en-US" dirty="0"/>
              <a:t>Jung, J.-K., &amp; Elwood, S. (2010). Extending the Qualitative Capabilities of GIS: Computer-Aided Qualitative GIS. </a:t>
            </a:r>
            <a:r>
              <a:rPr lang="en-US" i="1" dirty="0"/>
              <a:t>Transactions in GIS</a:t>
            </a:r>
            <a:r>
              <a:rPr lang="en-US" dirty="0"/>
              <a:t>, </a:t>
            </a:r>
            <a:r>
              <a:rPr lang="en-US" i="1" dirty="0"/>
              <a:t>14</a:t>
            </a:r>
            <a:r>
              <a:rPr lang="en-US" dirty="0"/>
              <a:t>(1), 63–87.</a:t>
            </a:r>
          </a:p>
          <a:p>
            <a:r>
              <a:rPr lang="en-US" dirty="0"/>
              <a:t>Kwan, M.-P., &amp; Lee, J. (2004). </a:t>
            </a:r>
            <a:r>
              <a:rPr lang="en-US" dirty="0" err="1"/>
              <a:t>Geovisualization</a:t>
            </a:r>
            <a:r>
              <a:rPr lang="en-US" dirty="0"/>
              <a:t> of human activity patterns using 3D GIS: a time-geographic approach. In M. Goodchild &amp; D. G. Janelle (Eds.), </a:t>
            </a:r>
            <a:r>
              <a:rPr lang="en-US" i="1" dirty="0"/>
              <a:t>Spatially integrated social science: Examples in best practice</a:t>
            </a:r>
            <a:r>
              <a:rPr lang="en-US" dirty="0"/>
              <a:t> (Vol. 27).</a:t>
            </a:r>
          </a:p>
          <a:p>
            <a:r>
              <a:rPr lang="en-US" dirty="0"/>
              <a:t>Openshaw, S. (1991). A view on the GIS crisis in geography, or, using GIS to put Humpty-Dumpty back together again. </a:t>
            </a:r>
            <a:r>
              <a:rPr lang="en-US" i="1" dirty="0"/>
              <a:t>Environment and Planning A</a:t>
            </a:r>
            <a:r>
              <a:rPr lang="en-US" dirty="0"/>
              <a:t>, </a:t>
            </a:r>
            <a:r>
              <a:rPr lang="en-US" i="1" dirty="0"/>
              <a:t>23</a:t>
            </a:r>
            <a:r>
              <a:rPr lang="en-US" dirty="0"/>
              <a:t>(5), 621–628.</a:t>
            </a:r>
          </a:p>
          <a:p>
            <a:r>
              <a:rPr lang="en-GB" dirty="0" err="1"/>
              <a:t>Pavlovskaya</a:t>
            </a:r>
            <a:r>
              <a:rPr lang="en-GB" dirty="0"/>
              <a:t>, M. (2004). Other Transitions: Multiple Economies of Moscow</a:t>
            </a:r>
            <a:br>
              <a:rPr lang="en-GB" dirty="0"/>
            </a:br>
            <a:r>
              <a:rPr lang="en-GB" dirty="0"/>
              <a:t>Households in the 1990s. In: Annals of the Association of American Geographers,</a:t>
            </a:r>
            <a:br>
              <a:rPr lang="en-GB" dirty="0"/>
            </a:br>
            <a:r>
              <a:rPr lang="en-GB" dirty="0"/>
              <a:t>94(2): 329–351 </a:t>
            </a:r>
            <a:endParaRPr lang="en-US" dirty="0"/>
          </a:p>
          <a:p>
            <a:r>
              <a:rPr lang="en-US" dirty="0" err="1"/>
              <a:t>Schuurman</a:t>
            </a:r>
            <a:r>
              <a:rPr lang="en-US" dirty="0"/>
              <a:t>, N. (2000). Trouble in the heartland: GIS and its critics in the 1990s. </a:t>
            </a:r>
            <a:r>
              <a:rPr lang="en-US" i="1" dirty="0"/>
              <a:t>Progress in Human Geography</a:t>
            </a:r>
            <a:r>
              <a:rPr lang="en-US" dirty="0"/>
              <a:t>, </a:t>
            </a:r>
            <a:r>
              <a:rPr lang="en-US" i="1" dirty="0"/>
              <a:t>24</a:t>
            </a:r>
            <a:r>
              <a:rPr lang="en-US" dirty="0"/>
              <a:t>(4), 569–590. https://doi.org/10.1191/030913200100189111</a:t>
            </a:r>
            <a:endParaRPr lang="en-GB" dirty="0"/>
          </a:p>
          <a:p>
            <a:endParaRPr lang="en-GB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C28C100-AD5C-4CEF-A4F9-9CB41429D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30955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3C8A86-7CD0-475F-A32B-BA4A4C012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1 Filling the Gap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18EDB89-DE55-4963-9E99-E3FF9E6C6C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5201" y="1719898"/>
            <a:ext cx="10315538" cy="455203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b="1" dirty="0"/>
              <a:t>What is qualitative GIS?</a:t>
            </a:r>
          </a:p>
          <a:p>
            <a:r>
              <a:rPr lang="en-GB" b="1" dirty="0"/>
              <a:t>Critical GIS</a:t>
            </a:r>
            <a:r>
              <a:rPr lang="en-GB" dirty="0"/>
              <a:t> as alternative GIS research since 1990 </a:t>
            </a:r>
            <a:r>
              <a:rPr lang="en-GB" sz="1600" dirty="0"/>
              <a:t>(Openshaw, 1991; </a:t>
            </a:r>
            <a:r>
              <a:rPr lang="en-GB" sz="1600" dirty="0" err="1"/>
              <a:t>Schuurman</a:t>
            </a:r>
            <a:r>
              <a:rPr lang="en-GB" sz="1600" dirty="0"/>
              <a:t>, 2000</a:t>
            </a:r>
          </a:p>
          <a:p>
            <a:pPr marL="0" indent="0">
              <a:buNone/>
            </a:pPr>
            <a:r>
              <a:rPr lang="en-GB" sz="1600" dirty="0">
                <a:sym typeface="Wingdings" panose="05000000000000000000" pitchFamily="2" charset="2"/>
              </a:rPr>
              <a:t>		</a:t>
            </a:r>
            <a:r>
              <a:rPr lang="en-GB" sz="1600" dirty="0">
                <a:solidFill>
                  <a:schemeClr val="bg2">
                    <a:lumMod val="40000"/>
                    <a:lumOff val="60000"/>
                  </a:schemeClr>
                </a:solidFill>
                <a:sym typeface="Wingdings" panose="05000000000000000000" pitchFamily="2" charset="2"/>
              </a:rPr>
              <a:t></a:t>
            </a:r>
            <a:r>
              <a:rPr lang="en-GB" sz="1600" dirty="0">
                <a:sym typeface="Wingdings" panose="05000000000000000000" pitchFamily="2" charset="2"/>
              </a:rPr>
              <a:t> </a:t>
            </a:r>
            <a:r>
              <a:rPr lang="en-GB" sz="1000" dirty="0">
                <a:sym typeface="Wingdings" panose="05000000000000000000" pitchFamily="2" charset="2"/>
              </a:rPr>
              <a:t> </a:t>
            </a:r>
            <a:r>
              <a:rPr lang="en-GB" dirty="0">
                <a:sym typeface="Wingdings" panose="05000000000000000000" pitchFamily="2" charset="2"/>
              </a:rPr>
              <a:t>Alignment and reorientation of GIS</a:t>
            </a:r>
            <a:endParaRPr lang="en-GB" sz="1200" dirty="0"/>
          </a:p>
          <a:p>
            <a:r>
              <a:rPr lang="en-GB" b="1" dirty="0"/>
              <a:t>Change</a:t>
            </a:r>
            <a:r>
              <a:rPr lang="en-GB" dirty="0"/>
              <a:t> of perspective since 2000</a:t>
            </a:r>
          </a:p>
          <a:p>
            <a:pPr lvl="2">
              <a:buFont typeface="Wingdings" panose="05000000000000000000" pitchFamily="2" charset="2"/>
              <a:buChar char="à"/>
            </a:pPr>
            <a:r>
              <a:rPr lang="en-GB" sz="2000" b="1" dirty="0">
                <a:sym typeface="Wingdings" panose="05000000000000000000" pitchFamily="2" charset="2"/>
              </a:rPr>
              <a:t>Qual. GIS as toolbox to understand social </a:t>
            </a:r>
            <a:r>
              <a:rPr lang="en-GB" sz="2000" b="1" dirty="0" err="1">
                <a:sym typeface="Wingdings" panose="05000000000000000000" pitchFamily="2" charset="2"/>
              </a:rPr>
              <a:t>phenomenas</a:t>
            </a:r>
            <a:r>
              <a:rPr lang="en-GB" sz="2000" dirty="0">
                <a:sym typeface="Wingdings" panose="05000000000000000000" pitchFamily="2" charset="2"/>
              </a:rPr>
              <a:t> </a:t>
            </a:r>
          </a:p>
          <a:p>
            <a:pPr marL="0" indent="0">
              <a:buNone/>
            </a:pPr>
            <a:r>
              <a:rPr lang="en-GB" sz="1600" dirty="0"/>
              <a:t>(Elwood, 2006; </a:t>
            </a:r>
            <a:r>
              <a:rPr lang="en-GB" sz="1600" dirty="0" err="1"/>
              <a:t>O’Sullivian</a:t>
            </a:r>
            <a:r>
              <a:rPr lang="en-GB" sz="1600" dirty="0"/>
              <a:t>, 2006; </a:t>
            </a:r>
            <a:r>
              <a:rPr lang="en-GB" sz="1600" dirty="0" err="1"/>
              <a:t>Schuurmann</a:t>
            </a:r>
            <a:r>
              <a:rPr lang="en-GB" sz="1600" dirty="0"/>
              <a:t> 2000)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>
                <a:sym typeface="Wingdings" panose="05000000000000000000" pitchFamily="2" charset="2"/>
              </a:rPr>
              <a:t>Research fields: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i="1" dirty="0">
                <a:sym typeface="Wingdings" panose="05000000000000000000" pitchFamily="2" charset="2"/>
              </a:rPr>
              <a:t>Social and political decision making, urban- and community management, ecosystem services …</a:t>
            </a:r>
            <a:endParaRPr lang="en-GB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GB" sz="1400" dirty="0">
              <a:sym typeface="Wingdings" panose="05000000000000000000" pitchFamily="2" charset="2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130F314-27DD-4620-AD62-8E57F22ED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GB" smtClean="0"/>
              <a:t>3</a:t>
            </a:fld>
            <a:endParaRPr lang="en-GB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920DDCB-5154-4AF7-88F8-507177C92AB7}"/>
              </a:ext>
            </a:extLst>
          </p:cNvPr>
          <p:cNvSpPr/>
          <p:nvPr/>
        </p:nvSpPr>
        <p:spPr>
          <a:xfrm>
            <a:off x="875201" y="1719898"/>
            <a:ext cx="10315538" cy="30299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DC075BF-EDEB-4A32-A67F-C2F2457688F6}"/>
              </a:ext>
            </a:extLst>
          </p:cNvPr>
          <p:cNvSpPr txBox="1"/>
          <p:nvPr/>
        </p:nvSpPr>
        <p:spPr>
          <a:xfrm>
            <a:off x="2977486" y="2942461"/>
            <a:ext cx="62370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Raddle the fence</a:t>
            </a:r>
            <a:r>
              <a:rPr lang="en-US" dirty="0"/>
              <a:t> – </a:t>
            </a:r>
            <a:r>
              <a:rPr lang="en-US" dirty="0" err="1"/>
              <a:t>Schuurmann</a:t>
            </a:r>
            <a:r>
              <a:rPr lang="en-US" dirty="0"/>
              <a:t>, 1995</a:t>
            </a:r>
          </a:p>
        </p:txBody>
      </p:sp>
    </p:spTree>
    <p:extLst>
      <p:ext uri="{BB962C8B-B14F-4D97-AF65-F5344CB8AC3E}">
        <p14:creationId xmlns:p14="http://schemas.microsoft.com/office/powerpoint/2010/main" val="1568025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3C8A86-7CD0-475F-A32B-BA4A4C012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1 Filling the Gap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18EDB89-DE55-4963-9E99-E3FF9E6C6C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633818"/>
            <a:ext cx="9907589" cy="419548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sz="2400" b="1" dirty="0"/>
              <a:t>Qualitative GIS as mixed method approach.</a:t>
            </a:r>
          </a:p>
          <a:p>
            <a:r>
              <a:rPr lang="en-GB" sz="2400" dirty="0"/>
              <a:t>Analysis of qualitative data  in combination with spatial information </a:t>
            </a:r>
            <a:r>
              <a:rPr lang="en-GB" sz="1600" dirty="0"/>
              <a:t>(Sui, 2015)</a:t>
            </a:r>
            <a:endParaRPr lang="en-GB" dirty="0"/>
          </a:p>
          <a:p>
            <a:pPr marL="0" indent="0" algn="just">
              <a:buNone/>
            </a:pPr>
            <a:r>
              <a:rPr lang="en-GB" sz="2400" dirty="0">
                <a:sym typeface="Wingdings" panose="05000000000000000000" pitchFamily="2" charset="2"/>
              </a:rPr>
              <a:t>		</a:t>
            </a:r>
            <a:r>
              <a:rPr lang="en-GB" sz="2400" b="1" dirty="0">
                <a:sym typeface="Wingdings" panose="05000000000000000000" pitchFamily="2" charset="2"/>
              </a:rPr>
              <a:t>vector  &amp; raster representation  qualitative Data </a:t>
            </a:r>
          </a:p>
          <a:p>
            <a:pPr marL="0" indent="0" algn="just">
              <a:buNone/>
            </a:pPr>
            <a:endParaRPr lang="en-GB" sz="2400" b="1" dirty="0">
              <a:sym typeface="Wingdings" panose="05000000000000000000" pitchFamily="2" charset="2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GB" sz="2400" b="1" dirty="0">
                <a:sym typeface="Wingdings" panose="05000000000000000000" pitchFamily="2" charset="2"/>
              </a:rPr>
              <a:t>Transformation </a:t>
            </a:r>
            <a:r>
              <a:rPr lang="en-GB" sz="2400" dirty="0">
                <a:sym typeface="Wingdings" panose="05000000000000000000" pitchFamily="2" charset="2"/>
              </a:rPr>
              <a:t>into a spatial data format</a:t>
            </a:r>
            <a:endParaRPr lang="en-GB" sz="2400" b="1" dirty="0">
              <a:sym typeface="Wingdings" panose="05000000000000000000" pitchFamily="2" charset="2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GB" sz="2400" b="1" dirty="0">
                <a:sym typeface="Wingdings" panose="05000000000000000000" pitchFamily="2" charset="2"/>
              </a:rPr>
              <a:t>Hyperlinks – </a:t>
            </a:r>
            <a:r>
              <a:rPr lang="en-GB" sz="2400" dirty="0">
                <a:sym typeface="Wingdings" panose="05000000000000000000" pitchFamily="2" charset="2"/>
              </a:rPr>
              <a:t>linking multiple data types to a location </a:t>
            </a:r>
            <a:endParaRPr lang="en-GB" sz="2400" b="1" dirty="0">
              <a:sym typeface="Wingdings" panose="05000000000000000000" pitchFamily="2" charset="2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GB" sz="2400" b="1" dirty="0">
                <a:sym typeface="Wingdings" panose="05000000000000000000" pitchFamily="2" charset="2"/>
              </a:rPr>
              <a:t>Software-Extension  - </a:t>
            </a:r>
            <a:r>
              <a:rPr lang="en-GB" sz="2400" dirty="0">
                <a:sym typeface="Wingdings" panose="05000000000000000000" pitchFamily="2" charset="2"/>
              </a:rPr>
              <a:t>extending data types and methods of a GIS</a:t>
            </a:r>
            <a:endParaRPr lang="en-GB" sz="2400" b="1" dirty="0">
              <a:sym typeface="Wingdings" panose="05000000000000000000" pitchFamily="2" charset="2"/>
            </a:endParaRPr>
          </a:p>
          <a:p>
            <a:pPr marL="0" indent="0" algn="just">
              <a:buNone/>
            </a:pPr>
            <a:endParaRPr lang="en-GB" b="1" dirty="0">
              <a:sym typeface="Wingdings" panose="05000000000000000000" pitchFamily="2" charset="2"/>
            </a:endParaRPr>
          </a:p>
          <a:p>
            <a:pPr marL="0" indent="0" algn="just">
              <a:buNone/>
            </a:pPr>
            <a:r>
              <a:rPr lang="en-US" sz="1600" dirty="0"/>
              <a:t>(Jung &amp; Elwood, 2010)</a:t>
            </a:r>
            <a:endParaRPr lang="en-GB" sz="1600" b="1" dirty="0">
              <a:sym typeface="Wingdings" panose="05000000000000000000" pitchFamily="2" charset="2"/>
            </a:endParaRPr>
          </a:p>
          <a:p>
            <a:pPr marL="0" indent="0" algn="just">
              <a:buNone/>
            </a:pPr>
            <a:endParaRPr lang="en-GB" b="1" dirty="0">
              <a:sym typeface="Wingdings" panose="05000000000000000000" pitchFamily="2" charset="2"/>
            </a:endParaRPr>
          </a:p>
          <a:p>
            <a:pPr marL="0" indent="0" algn="just">
              <a:buNone/>
            </a:pPr>
            <a:endParaRPr lang="en-GB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130F314-27DD-4620-AD62-8E57F22ED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GB" smtClean="0"/>
              <a:t>4</a:t>
            </a:fld>
            <a:endParaRPr lang="en-GB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6ECCD87-4450-44DB-AC8B-8A2C8C012F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5887" y="95487"/>
            <a:ext cx="4719637" cy="3299642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F2E1D66F-E9F7-440A-9040-DA84BC081759}"/>
              </a:ext>
            </a:extLst>
          </p:cNvPr>
          <p:cNvSpPr txBox="1"/>
          <p:nvPr/>
        </p:nvSpPr>
        <p:spPr>
          <a:xfrm>
            <a:off x="7962100" y="3025797"/>
            <a:ext cx="21169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(</a:t>
            </a:r>
            <a:r>
              <a:rPr lang="en-GB" sz="1400" dirty="0" err="1">
                <a:solidFill>
                  <a:schemeClr val="bg1"/>
                </a:solidFill>
              </a:rPr>
              <a:t>Pavlovskaya</a:t>
            </a:r>
            <a:r>
              <a:rPr lang="en-GB" sz="1400" dirty="0">
                <a:solidFill>
                  <a:schemeClr val="bg1"/>
                </a:solidFill>
              </a:rPr>
              <a:t>, 2004)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E1026212-13E9-4FF0-A6E0-9669E635C1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372" y="1692189"/>
            <a:ext cx="4991100" cy="4137110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460ED040-D5E3-4759-98B0-B62ED6EBFC0D}"/>
              </a:ext>
            </a:extLst>
          </p:cNvPr>
          <p:cNvSpPr txBox="1"/>
          <p:nvPr/>
        </p:nvSpPr>
        <p:spPr>
          <a:xfrm>
            <a:off x="357372" y="5934743"/>
            <a:ext cx="2116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(Jung &amp; Elwood, 2010)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74C972BA-E120-4755-977B-463721A4B4D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080" t="7655"/>
          <a:stretch/>
        </p:blipFill>
        <p:spPr>
          <a:xfrm>
            <a:off x="5085887" y="3643425"/>
            <a:ext cx="4775187" cy="3044771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DF9EB2A5-8E25-4D86-9897-FC55C7F46B36}"/>
              </a:ext>
            </a:extLst>
          </p:cNvPr>
          <p:cNvSpPr txBox="1"/>
          <p:nvPr/>
        </p:nvSpPr>
        <p:spPr>
          <a:xfrm>
            <a:off x="7980723" y="6215035"/>
            <a:ext cx="21169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(</a:t>
            </a:r>
            <a:r>
              <a:rPr lang="en-GB" sz="1400" dirty="0">
                <a:solidFill>
                  <a:schemeClr val="bg1"/>
                </a:solidFill>
              </a:rPr>
              <a:t>Kwan, 2002)</a:t>
            </a:r>
          </a:p>
        </p:txBody>
      </p:sp>
    </p:spTree>
    <p:extLst>
      <p:ext uri="{BB962C8B-B14F-4D97-AF65-F5344CB8AC3E}">
        <p14:creationId xmlns:p14="http://schemas.microsoft.com/office/powerpoint/2010/main" val="2287995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3C8A86-7CD0-475F-A32B-BA4A4C012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1 Filling the Gap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18EDB89-DE55-4963-9E99-E3FF9E6C6C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633188"/>
            <a:ext cx="10899778" cy="4552034"/>
          </a:xfrm>
        </p:spPr>
        <p:txBody>
          <a:bodyPr>
            <a:normAutofit fontScale="92500" lnSpcReduction="10000"/>
          </a:bodyPr>
          <a:lstStyle/>
          <a:p>
            <a:r>
              <a:rPr lang="en-GB" dirty="0">
                <a:sym typeface="Wingdings" panose="05000000000000000000" pitchFamily="2" charset="2"/>
              </a:rPr>
              <a:t>Qualitative GIS agrees on the </a:t>
            </a:r>
            <a:r>
              <a:rPr lang="en-GB" b="1" dirty="0">
                <a:sym typeface="Wingdings" panose="05000000000000000000" pitchFamily="2" charset="2"/>
              </a:rPr>
              <a:t>reorientation</a:t>
            </a:r>
            <a:r>
              <a:rPr lang="en-GB" dirty="0">
                <a:sym typeface="Wingdings" panose="05000000000000000000" pitchFamily="2" charset="2"/>
              </a:rPr>
              <a:t> of GIS</a:t>
            </a:r>
          </a:p>
          <a:p>
            <a:pPr lvl="2">
              <a:buFont typeface="Wingdings" panose="05000000000000000000" pitchFamily="2" charset="2"/>
              <a:buChar char="à"/>
            </a:pPr>
            <a:r>
              <a:rPr lang="en-GB" sz="1800" dirty="0"/>
              <a:t>individual perceptions of geographical places and regions </a:t>
            </a:r>
            <a:r>
              <a:rPr lang="en-GB" sz="1400" dirty="0"/>
              <a:t>(Agnew 2011). </a:t>
            </a:r>
            <a:endParaRPr lang="en-GB" sz="2000" dirty="0"/>
          </a:p>
          <a:p>
            <a:pPr marL="0" indent="0">
              <a:buNone/>
            </a:pPr>
            <a:endParaRPr lang="en-GB" b="1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GB" b="1" dirty="0">
                <a:sym typeface="Wingdings" panose="05000000000000000000" pitchFamily="2" charset="2"/>
              </a:rPr>
              <a:t>But we suspect: </a:t>
            </a:r>
          </a:p>
          <a:p>
            <a:r>
              <a:rPr lang="en-GB" dirty="0">
                <a:sym typeface="Wingdings" panose="05000000000000000000" pitchFamily="2" charset="2"/>
              </a:rPr>
              <a:t>qualitative GIS is </a:t>
            </a:r>
            <a:r>
              <a:rPr lang="en-GB" dirty="0"/>
              <a:t>inhomogeneous and fragmented</a:t>
            </a:r>
          </a:p>
          <a:p>
            <a:pPr lvl="2">
              <a:buFont typeface="Wingdings" panose="05000000000000000000" pitchFamily="2" charset="2"/>
              <a:buChar char="à"/>
            </a:pPr>
            <a:r>
              <a:rPr lang="en-GB" sz="1800" dirty="0"/>
              <a:t>research objects, qualitative methodology, software type </a:t>
            </a:r>
            <a:r>
              <a:rPr lang="en-GB" sz="1400" dirty="0"/>
              <a:t>(Garnett &amp; </a:t>
            </a:r>
            <a:r>
              <a:rPr lang="en-GB" sz="1400" dirty="0" err="1"/>
              <a:t>Kanaroglou</a:t>
            </a:r>
            <a:r>
              <a:rPr lang="en-GB" sz="1400" dirty="0"/>
              <a:t>, 2016)</a:t>
            </a:r>
          </a:p>
          <a:p>
            <a:pPr lvl="2">
              <a:buFont typeface="Wingdings" panose="05000000000000000000" pitchFamily="2" charset="2"/>
              <a:buChar char="à"/>
            </a:pPr>
            <a:r>
              <a:rPr lang="en-GB" sz="1800" b="1" dirty="0">
                <a:sym typeface="Wingdings" panose="05000000000000000000" pitchFamily="2" charset="2"/>
              </a:rPr>
              <a:t>technical</a:t>
            </a:r>
            <a:r>
              <a:rPr lang="en-GB" sz="1800" dirty="0">
                <a:sym typeface="Wingdings" panose="05000000000000000000" pitchFamily="2" charset="2"/>
              </a:rPr>
              <a:t> versus </a:t>
            </a:r>
            <a:r>
              <a:rPr lang="en-GB" sz="1800" b="1" dirty="0">
                <a:sym typeface="Wingdings" panose="05000000000000000000" pitchFamily="2" charset="2"/>
              </a:rPr>
              <a:t>theoretical</a:t>
            </a:r>
            <a:r>
              <a:rPr lang="en-GB" sz="1800" dirty="0">
                <a:sym typeface="Wingdings" panose="05000000000000000000" pitchFamily="2" charset="2"/>
              </a:rPr>
              <a:t> papers</a:t>
            </a:r>
          </a:p>
          <a:p>
            <a:pPr lvl="2">
              <a:buFont typeface="Wingdings" panose="05000000000000000000" pitchFamily="2" charset="2"/>
              <a:buChar char="à"/>
            </a:pPr>
            <a:r>
              <a:rPr lang="en-GB" sz="1800" dirty="0">
                <a:sym typeface="Wingdings" panose="05000000000000000000" pitchFamily="2" charset="2"/>
              </a:rPr>
              <a:t>One sided use of propriety software  </a:t>
            </a:r>
          </a:p>
          <a:p>
            <a:pPr marL="0" indent="0">
              <a:buNone/>
            </a:pPr>
            <a:endParaRPr lang="en-GB" sz="2400" b="1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GB" b="1" dirty="0">
                <a:sym typeface="Wingdings" panose="05000000000000000000" pitchFamily="2" charset="2"/>
              </a:rPr>
              <a:t>What we want to fill in the Gap:</a:t>
            </a:r>
          </a:p>
          <a:p>
            <a:r>
              <a:rPr lang="en-GB" b="1" dirty="0">
                <a:sym typeface="Wingdings" panose="05000000000000000000" pitchFamily="2" charset="2"/>
              </a:rPr>
              <a:t>comprehensive literature review</a:t>
            </a:r>
          </a:p>
          <a:p>
            <a:r>
              <a:rPr lang="en-GB" b="1" dirty="0">
                <a:sym typeface="Wingdings" panose="05000000000000000000" pitchFamily="2" charset="2"/>
              </a:rPr>
              <a:t>Example of open source data/software for qual. GIS</a:t>
            </a:r>
          </a:p>
          <a:p>
            <a:endParaRPr lang="en-GB" b="1" dirty="0">
              <a:sym typeface="Wingdings" panose="05000000000000000000" pitchFamily="2" charset="2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130F314-27DD-4620-AD62-8E57F22ED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7032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CE32C6-5C2F-413E-AA5E-422FD9BEA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1. </a:t>
            </a:r>
            <a:r>
              <a:rPr lang="de-DE" dirty="0" err="1"/>
              <a:t>Filling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Gap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6C47108-069C-444E-84FE-2AFEC16A0F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2052918"/>
            <a:ext cx="10326689" cy="41954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Research Questions: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sz="2400" dirty="0"/>
              <a:t>1. What is the importance of qualitative GIS research?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sz="2400" dirty="0"/>
              <a:t>2. Which software and qual. method has been most often applied? 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sz="2400" dirty="0"/>
              <a:t>3. Identification of prominent research directions. 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sz="2400" dirty="0">
                <a:sym typeface="Wingdings" panose="05000000000000000000" pitchFamily="2" charset="2"/>
              </a:rPr>
              <a:t>	 </a:t>
            </a:r>
            <a:r>
              <a:rPr lang="en-GB" sz="2400" dirty="0"/>
              <a:t>as reproducible qual. GIS approach</a:t>
            </a:r>
            <a:endParaRPr lang="en-GB" sz="2400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2154291-D3A2-4CE2-951E-1502F245B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6783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1640E1-0812-4F63-BAF7-60E519003A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737608"/>
            <a:ext cx="8946541" cy="4195481"/>
          </a:xfrm>
        </p:spPr>
        <p:txBody>
          <a:bodyPr/>
          <a:lstStyle/>
          <a:p>
            <a:pPr marL="0" indent="0">
              <a:buNone/>
            </a:pPr>
            <a:endParaRPr lang="en-GB" b="1" dirty="0"/>
          </a:p>
          <a:p>
            <a:pPr marL="0" indent="0">
              <a:buNone/>
            </a:pPr>
            <a:endParaRPr lang="en-GB" b="1" dirty="0"/>
          </a:p>
          <a:p>
            <a:pPr marL="0" indent="0">
              <a:buNone/>
            </a:pPr>
            <a:endParaRPr lang="en-GB" b="1" dirty="0"/>
          </a:p>
          <a:p>
            <a:pPr marL="0" indent="0">
              <a:buNone/>
            </a:pPr>
            <a:endParaRPr lang="en-GB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F3F38D1-BB11-4B0E-9817-ED2E4C68C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7</a:t>
            </a:fld>
            <a:endParaRPr lang="en-US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E3FAFAD-3655-4A00-B5F4-42141AFA25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7031" y="83748"/>
            <a:ext cx="6270011" cy="6690503"/>
          </a:xfrm>
          <a:prstGeom prst="rect">
            <a:avLst/>
          </a:prstGeom>
        </p:spPr>
      </p:pic>
      <p:sp>
        <p:nvSpPr>
          <p:cNvPr id="10" name="Titel 9">
            <a:extLst>
              <a:ext uri="{FF2B5EF4-FFF2-40B4-BE49-F238E27FC236}">
                <a16:creationId xmlns:a16="http://schemas.microsoft.com/office/drawing/2014/main" id="{421F3E08-6685-42A1-A2B4-2376EB236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50CFC792-8323-4168-A82D-858AF50C3FCB}"/>
              </a:ext>
            </a:extLst>
          </p:cNvPr>
          <p:cNvSpPr/>
          <p:nvPr/>
        </p:nvSpPr>
        <p:spPr>
          <a:xfrm>
            <a:off x="2139349" y="-11340"/>
            <a:ext cx="7246189" cy="1864586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455B8768-1845-441F-89C8-FCF1D19162F2}"/>
              </a:ext>
            </a:extLst>
          </p:cNvPr>
          <p:cNvSpPr/>
          <p:nvPr/>
        </p:nvSpPr>
        <p:spPr>
          <a:xfrm>
            <a:off x="2139350" y="1853246"/>
            <a:ext cx="7246189" cy="165385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D1810B1F-D968-44C8-ABE8-8D1D65449E75}"/>
              </a:ext>
            </a:extLst>
          </p:cNvPr>
          <p:cNvSpPr/>
          <p:nvPr/>
        </p:nvSpPr>
        <p:spPr>
          <a:xfrm>
            <a:off x="2139349" y="3391782"/>
            <a:ext cx="2846638" cy="338246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F4BEA525-350B-4BA8-A0A8-777988970A72}"/>
              </a:ext>
            </a:extLst>
          </p:cNvPr>
          <p:cNvSpPr/>
          <p:nvPr/>
        </p:nvSpPr>
        <p:spPr>
          <a:xfrm>
            <a:off x="4985987" y="3391781"/>
            <a:ext cx="4399552" cy="338246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7938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FB6BA6-26C3-4BC2-AC5F-00D976BEE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2 Data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00DB53A-2EC4-4EC5-A109-4F7A412D56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611483"/>
            <a:ext cx="9893137" cy="4195481"/>
          </a:xfrm>
        </p:spPr>
        <p:txBody>
          <a:bodyPr/>
          <a:lstStyle/>
          <a:p>
            <a:pPr marL="0" indent="0">
              <a:buNone/>
            </a:pPr>
            <a:r>
              <a:rPr lang="en-GB" b="1" dirty="0"/>
              <a:t>Literature database</a:t>
            </a:r>
          </a:p>
          <a:p>
            <a:r>
              <a:rPr lang="en-GB" dirty="0"/>
              <a:t>Key word query on the ISI web of knowledge </a:t>
            </a:r>
          </a:p>
          <a:p>
            <a:r>
              <a:rPr lang="en-GB" dirty="0"/>
              <a:t>468 publications were retrieved</a:t>
            </a:r>
          </a:p>
          <a:p>
            <a:r>
              <a:rPr lang="en-GB" dirty="0"/>
              <a:t>Extraction of 14 variables on each publication 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b="1" dirty="0"/>
              <a:t>Open Data</a:t>
            </a:r>
          </a:p>
          <a:p>
            <a:r>
              <a:rPr lang="en-GB" dirty="0"/>
              <a:t>all project data is stored on </a:t>
            </a:r>
            <a:r>
              <a:rPr lang="en-GB" dirty="0" err="1"/>
              <a:t>github</a:t>
            </a:r>
            <a:r>
              <a:rPr lang="en-GB" dirty="0"/>
              <a:t> - github.com/EricKrg/</a:t>
            </a:r>
            <a:r>
              <a:rPr lang="en-GB" dirty="0" err="1"/>
              <a:t>qual_gis</a:t>
            </a:r>
            <a:endParaRPr lang="en-GB" dirty="0"/>
          </a:p>
          <a:p>
            <a:r>
              <a:rPr lang="en-GB" dirty="0"/>
              <a:t>Literature Database is online accessible 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CB48155-030C-4EBE-8503-59D4D8A7F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8</a:t>
            </a:fld>
            <a:endParaRPr lang="en-US" dirty="0"/>
          </a:p>
        </p:txBody>
      </p:sp>
      <p:pic>
        <p:nvPicPr>
          <p:cNvPr id="1026" name="Picture 2" descr="https://www.ucm.es/data/cont/media/www/pag-39799/isi.png">
            <a:extLst>
              <a:ext uri="{FF2B5EF4-FFF2-40B4-BE49-F238E27FC236}">
                <a16:creationId xmlns:a16="http://schemas.microsoft.com/office/drawing/2014/main" id="{600238B0-86A8-4A12-9D08-0DB2C3DFD7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3114" y="1611483"/>
            <a:ext cx="3438525" cy="133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C3A6A05A-BF70-41C2-AEA2-43F664D63654}"/>
              </a:ext>
            </a:extLst>
          </p:cNvPr>
          <p:cNvSpPr txBox="1"/>
          <p:nvPr/>
        </p:nvSpPr>
        <p:spPr>
          <a:xfrm>
            <a:off x="9480782" y="2944983"/>
            <a:ext cx="2116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(UCM, 2017)</a:t>
            </a:r>
          </a:p>
        </p:txBody>
      </p:sp>
      <p:pic>
        <p:nvPicPr>
          <p:cNvPr id="1028" name="Picture 4" descr="PostgreSQL Encryption logo">
            <a:extLst>
              <a:ext uri="{FF2B5EF4-FFF2-40B4-BE49-F238E27FC236}">
                <a16:creationId xmlns:a16="http://schemas.microsoft.com/office/drawing/2014/main" id="{3EFFCFFA-F1D0-47F6-9B42-C2DC90437A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1845" y="3978483"/>
            <a:ext cx="2168894" cy="1982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3D07E834-DF74-49B0-A941-D382819625BE}"/>
              </a:ext>
            </a:extLst>
          </p:cNvPr>
          <p:cNvSpPr txBox="1"/>
          <p:nvPr/>
        </p:nvSpPr>
        <p:spPr>
          <a:xfrm>
            <a:off x="9021845" y="6047254"/>
            <a:ext cx="24537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(PostgreSQL-Dev., 2017)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1C72DC-84DC-40B8-A16C-EB493873267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57097"/>
          <a:stretch/>
        </p:blipFill>
        <p:spPr>
          <a:xfrm>
            <a:off x="580117" y="1556579"/>
            <a:ext cx="9164418" cy="4195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328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CB1A31-FB8B-44D2-9390-68C0B2571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3 Methodology </a:t>
            </a:r>
            <a:br>
              <a:rPr lang="en-GB" dirty="0"/>
            </a:b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1640E1-0812-4F63-BAF7-60E519003A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680" y="1673774"/>
            <a:ext cx="8946541" cy="4195481"/>
          </a:xfrm>
        </p:spPr>
        <p:txBody>
          <a:bodyPr/>
          <a:lstStyle/>
          <a:p>
            <a:pPr marL="0" indent="0">
              <a:buNone/>
            </a:pPr>
            <a:r>
              <a:rPr lang="de-DE" b="1" dirty="0"/>
              <a:t>Review Analysis</a:t>
            </a:r>
            <a:endParaRPr lang="en-GB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F3F38D1-BB11-4B0E-9817-ED2E4C68C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9</a:t>
            </a:fld>
            <a:endParaRPr lang="en-US" dirty="0"/>
          </a:p>
        </p:txBody>
      </p:sp>
      <p:graphicFrame>
        <p:nvGraphicFramePr>
          <p:cNvPr id="5" name="Diagramm 4">
            <a:extLst>
              <a:ext uri="{FF2B5EF4-FFF2-40B4-BE49-F238E27FC236}">
                <a16:creationId xmlns:a16="http://schemas.microsoft.com/office/drawing/2014/main" id="{1EC14FD2-8AEF-4B16-A0BB-AE0DBA5802A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07270145"/>
              </p:ext>
            </p:extLst>
          </p:nvPr>
        </p:nvGraphicFramePr>
        <p:xfrm>
          <a:off x="1172615" y="1138879"/>
          <a:ext cx="10139120" cy="56856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Grafik 5">
            <a:extLst>
              <a:ext uri="{FF2B5EF4-FFF2-40B4-BE49-F238E27FC236}">
                <a16:creationId xmlns:a16="http://schemas.microsoft.com/office/drawing/2014/main" id="{512D0F52-BA99-471E-8D91-590D0901150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72615" y="2305682"/>
            <a:ext cx="2853466" cy="409960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1E40633E-6024-4133-B2B1-48CFDCC2B0C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117904" y="2982032"/>
            <a:ext cx="1969813" cy="1967477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AAED2F77-E83C-423A-AF1C-7FA8E319DD8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260889" y="4146098"/>
            <a:ext cx="1494615" cy="1494615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71A5FEAB-A0AB-40AA-A0E1-3698F052414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692862" y="1709601"/>
            <a:ext cx="2615930" cy="1825834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0BBDF0EF-8E78-4C62-8669-DFA197D2CE67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b="21097"/>
          <a:stretch/>
        </p:blipFill>
        <p:spPr>
          <a:xfrm>
            <a:off x="3090689" y="1291144"/>
            <a:ext cx="6391275" cy="5381086"/>
          </a:xfrm>
          <a:prstGeom prst="rect">
            <a:avLst/>
          </a:prstGeom>
        </p:spPr>
      </p:pic>
      <p:sp>
        <p:nvSpPr>
          <p:cNvPr id="16" name="Rechteck 15">
            <a:extLst>
              <a:ext uri="{FF2B5EF4-FFF2-40B4-BE49-F238E27FC236}">
                <a16:creationId xmlns:a16="http://schemas.microsoft.com/office/drawing/2014/main" id="{FF989C48-2B74-4E24-AE17-0B8807AAC71F}"/>
              </a:ext>
            </a:extLst>
          </p:cNvPr>
          <p:cNvSpPr/>
          <p:nvPr/>
        </p:nvSpPr>
        <p:spPr>
          <a:xfrm>
            <a:off x="5710001" y="4664219"/>
            <a:ext cx="3820630" cy="2110031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4036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2094</Words>
  <Application>Microsoft Office PowerPoint</Application>
  <PresentationFormat>Breitbild</PresentationFormat>
  <Paragraphs>657</Paragraphs>
  <Slides>27</Slides>
  <Notes>24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27</vt:i4>
      </vt:variant>
    </vt:vector>
  </HeadingPairs>
  <TitlesOfParts>
    <vt:vector size="34" baseType="lpstr">
      <vt:lpstr>Arial</vt:lpstr>
      <vt:lpstr>Calibri</vt:lpstr>
      <vt:lpstr>Century Gothic</vt:lpstr>
      <vt:lpstr>Times New Roman</vt:lpstr>
      <vt:lpstr>Wingdings</vt:lpstr>
      <vt:lpstr>Wingdings 3</vt:lpstr>
      <vt:lpstr>Ion</vt:lpstr>
      <vt:lpstr>Paper Presentation: Reviewing qualitative GIS research –  current trends and promoting interdisciplinary, reproducible research with open-source software.  </vt:lpstr>
      <vt:lpstr>Content</vt:lpstr>
      <vt:lpstr>1 Filling the Gap</vt:lpstr>
      <vt:lpstr>1 Filling the Gap</vt:lpstr>
      <vt:lpstr>1 Filling the Gap</vt:lpstr>
      <vt:lpstr>1. Filling the Gap</vt:lpstr>
      <vt:lpstr>PowerPoint-Präsentation</vt:lpstr>
      <vt:lpstr>2 Data</vt:lpstr>
      <vt:lpstr>3 Methodology  </vt:lpstr>
      <vt:lpstr>Results </vt:lpstr>
      <vt:lpstr>Results </vt:lpstr>
      <vt:lpstr>Results </vt:lpstr>
      <vt:lpstr>3 Methodology</vt:lpstr>
      <vt:lpstr>3 Methodology</vt:lpstr>
      <vt:lpstr>Results</vt:lpstr>
      <vt:lpstr>3 Methodology</vt:lpstr>
      <vt:lpstr>Results</vt:lpstr>
      <vt:lpstr>Results</vt:lpstr>
      <vt:lpstr>4 Discussion</vt:lpstr>
      <vt:lpstr>4 Discussion</vt:lpstr>
      <vt:lpstr>4 Discussion</vt:lpstr>
      <vt:lpstr>4 Discussion</vt:lpstr>
      <vt:lpstr>4 Discussion</vt:lpstr>
      <vt:lpstr>4 Discussion</vt:lpstr>
      <vt:lpstr>4 Discussion</vt:lpstr>
      <vt:lpstr>5 Conclusion</vt:lpstr>
      <vt:lpstr>Literature</vt:lpstr>
    </vt:vector>
  </TitlesOfParts>
  <Company>FSU Jena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Tutorium 1 – Geo 213</dc:title>
  <dc:creator>Karsten Schmidt</dc:creator>
  <cp:lastModifiedBy>Eric Krüger</cp:lastModifiedBy>
  <cp:revision>142</cp:revision>
  <dcterms:created xsi:type="dcterms:W3CDTF">2016-04-13T10:49:28Z</dcterms:created>
  <dcterms:modified xsi:type="dcterms:W3CDTF">2017-11-28T17:22:43Z</dcterms:modified>
</cp:coreProperties>
</file>

<file path=docProps/thumbnail.jpeg>
</file>